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56" r:id="rId3"/>
    <p:sldMasterId id="2147483660" r:id="rId4"/>
    <p:sldMasterId id="2147483664" r:id="rId5"/>
    <p:sldMasterId id="2147483668" r:id="rId6"/>
    <p:sldMasterId id="2147483672" r:id="rId7"/>
    <p:sldMasterId id="2147483676" r:id="rId8"/>
  </p:sldMasterIdLst>
  <p:notesMasterIdLst>
    <p:notesMasterId r:id="rId25"/>
  </p:notesMasterIdLst>
  <p:sldIdLst>
    <p:sldId id="258" r:id="rId9"/>
    <p:sldId id="278" r:id="rId10"/>
    <p:sldId id="279" r:id="rId11"/>
    <p:sldId id="262" r:id="rId12"/>
    <p:sldId id="283" r:id="rId13"/>
    <p:sldId id="267" r:id="rId14"/>
    <p:sldId id="261" r:id="rId15"/>
    <p:sldId id="284" r:id="rId16"/>
    <p:sldId id="289" r:id="rId17"/>
    <p:sldId id="285" r:id="rId18"/>
    <p:sldId id="286" r:id="rId19"/>
    <p:sldId id="290" r:id="rId20"/>
    <p:sldId id="280" r:id="rId21"/>
    <p:sldId id="281" r:id="rId22"/>
    <p:sldId id="288" r:id="rId23"/>
    <p:sldId id="282"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D6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67ECB0-4300-410A-B02A-0F0C39C3499E}" v="973" dt="2021-04-27T04:52:08.0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81434" autoAdjust="0"/>
  </p:normalViewPr>
  <p:slideViewPr>
    <p:cSldViewPr snapToGrid="0">
      <p:cViewPr varScale="1">
        <p:scale>
          <a:sx n="54" d="100"/>
          <a:sy n="54" d="100"/>
        </p:scale>
        <p:origin x="104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kel Ø" userId="256fd964c3783587" providerId="LiveId" clId="{1667ECB0-4300-410A-B02A-0F0C39C3499E}"/>
    <pc:docChg chg="undo custSel modSld">
      <pc:chgData name="Torkel Ø" userId="256fd964c3783587" providerId="LiveId" clId="{1667ECB0-4300-410A-B02A-0F0C39C3499E}" dt="2021-04-27T04:52:08.027" v="741" actId="6549"/>
      <pc:docMkLst>
        <pc:docMk/>
      </pc:docMkLst>
      <pc:sldChg chg="modSp mod modAnim">
        <pc:chgData name="Torkel Ø" userId="256fd964c3783587" providerId="LiveId" clId="{1667ECB0-4300-410A-B02A-0F0C39C3499E}" dt="2021-04-20T09:02:45.670" v="659"/>
        <pc:sldMkLst>
          <pc:docMk/>
          <pc:sldMk cId="3471856751" sldId="261"/>
        </pc:sldMkLst>
        <pc:spChg chg="mod">
          <ac:chgData name="Torkel Ø" userId="256fd964c3783587" providerId="LiveId" clId="{1667ECB0-4300-410A-B02A-0F0C39C3499E}" dt="2021-04-20T08:47:05.262" v="642" actId="27636"/>
          <ac:spMkLst>
            <pc:docMk/>
            <pc:sldMk cId="3471856751" sldId="261"/>
            <ac:spMk id="2" creationId="{686298C2-7858-4068-BA3A-D44225AD8DAF}"/>
          </ac:spMkLst>
        </pc:spChg>
      </pc:sldChg>
      <pc:sldChg chg="modAnim">
        <pc:chgData name="Torkel Ø" userId="256fd964c3783587" providerId="LiveId" clId="{1667ECB0-4300-410A-B02A-0F0C39C3499E}" dt="2021-04-20T08:43:32.612" v="616"/>
        <pc:sldMkLst>
          <pc:docMk/>
          <pc:sldMk cId="1772918181" sldId="262"/>
        </pc:sldMkLst>
      </pc:sldChg>
      <pc:sldChg chg="modAnim">
        <pc:chgData name="Torkel Ø" userId="256fd964c3783587" providerId="LiveId" clId="{1667ECB0-4300-410A-B02A-0F0C39C3499E}" dt="2021-04-20T08:45:18.019" v="626"/>
        <pc:sldMkLst>
          <pc:docMk/>
          <pc:sldMk cId="1762042047" sldId="267"/>
        </pc:sldMkLst>
      </pc:sldChg>
      <pc:sldChg chg="modAnim modNotesTx">
        <pc:chgData name="Torkel Ø" userId="256fd964c3783587" providerId="LiveId" clId="{1667ECB0-4300-410A-B02A-0F0C39C3499E}" dt="2021-04-20T08:42:10.818" v="614" actId="20577"/>
        <pc:sldMkLst>
          <pc:docMk/>
          <pc:sldMk cId="1484605838" sldId="279"/>
        </pc:sldMkLst>
      </pc:sldChg>
      <pc:sldChg chg="modAnim">
        <pc:chgData name="Torkel Ø" userId="256fd964c3783587" providerId="LiveId" clId="{1667ECB0-4300-410A-B02A-0F0C39C3499E}" dt="2021-04-20T09:14:54.255" v="723"/>
        <pc:sldMkLst>
          <pc:docMk/>
          <pc:sldMk cId="3293001102" sldId="280"/>
        </pc:sldMkLst>
      </pc:sldChg>
      <pc:sldChg chg="modSp mod modAnim">
        <pc:chgData name="Torkel Ø" userId="256fd964c3783587" providerId="LiveId" clId="{1667ECB0-4300-410A-B02A-0F0C39C3499E}" dt="2021-04-27T04:52:08.027" v="741" actId="6549"/>
        <pc:sldMkLst>
          <pc:docMk/>
          <pc:sldMk cId="3351878747" sldId="281"/>
        </pc:sldMkLst>
        <pc:spChg chg="mod">
          <ac:chgData name="Torkel Ø" userId="256fd964c3783587" providerId="LiveId" clId="{1667ECB0-4300-410A-B02A-0F0C39C3499E}" dt="2021-04-27T04:49:52.772" v="731" actId="255"/>
          <ac:spMkLst>
            <pc:docMk/>
            <pc:sldMk cId="3351878747" sldId="281"/>
            <ac:spMk id="3" creationId="{1D156889-A61A-42E8-968F-9C10C9608283}"/>
          </ac:spMkLst>
        </pc:spChg>
        <pc:spChg chg="mod">
          <ac:chgData name="Torkel Ø" userId="256fd964c3783587" providerId="LiveId" clId="{1667ECB0-4300-410A-B02A-0F0C39C3499E}" dt="2021-04-27T04:52:08.027" v="741" actId="6549"/>
          <ac:spMkLst>
            <pc:docMk/>
            <pc:sldMk cId="3351878747" sldId="281"/>
            <ac:spMk id="4" creationId="{1EA5B504-CB57-4BDF-87C1-3ABAAEC03FB6}"/>
          </ac:spMkLst>
        </pc:spChg>
      </pc:sldChg>
      <pc:sldChg chg="modAnim">
        <pc:chgData name="Torkel Ø" userId="256fd964c3783587" providerId="LiveId" clId="{1667ECB0-4300-410A-B02A-0F0C39C3499E}" dt="2021-04-20T08:45:04.918" v="622"/>
        <pc:sldMkLst>
          <pc:docMk/>
          <pc:sldMk cId="1289279585" sldId="283"/>
        </pc:sldMkLst>
      </pc:sldChg>
      <pc:sldChg chg="modSp mod modAnim">
        <pc:chgData name="Torkel Ø" userId="256fd964c3783587" providerId="LiveId" clId="{1667ECB0-4300-410A-B02A-0F0C39C3499E}" dt="2021-04-20T09:06:46.204" v="673"/>
        <pc:sldMkLst>
          <pc:docMk/>
          <pc:sldMk cId="2226533167" sldId="284"/>
        </pc:sldMkLst>
        <pc:spChg chg="mod">
          <ac:chgData name="Torkel Ø" userId="256fd964c3783587" providerId="LiveId" clId="{1667ECB0-4300-410A-B02A-0F0C39C3499E}" dt="2021-04-20T09:03:32.883" v="662" actId="27636"/>
          <ac:spMkLst>
            <pc:docMk/>
            <pc:sldMk cId="2226533167" sldId="284"/>
            <ac:spMk id="2" creationId="{686298C2-7858-4068-BA3A-D44225AD8DAF}"/>
          </ac:spMkLst>
        </pc:spChg>
      </pc:sldChg>
      <pc:sldChg chg="modSp mod">
        <pc:chgData name="Torkel Ø" userId="256fd964c3783587" providerId="LiveId" clId="{1667ECB0-4300-410A-B02A-0F0C39C3499E}" dt="2021-04-27T04:50:31.623" v="736" actId="255"/>
        <pc:sldMkLst>
          <pc:docMk/>
          <pc:sldMk cId="37178532" sldId="285"/>
        </pc:sldMkLst>
        <pc:spChg chg="mod">
          <ac:chgData name="Torkel Ø" userId="256fd964c3783587" providerId="LiveId" clId="{1667ECB0-4300-410A-B02A-0F0C39C3499E}" dt="2021-04-27T04:50:31.623" v="736" actId="255"/>
          <ac:spMkLst>
            <pc:docMk/>
            <pc:sldMk cId="37178532" sldId="285"/>
            <ac:spMk id="3" creationId="{1D156889-A61A-42E8-968F-9C10C9608283}"/>
          </ac:spMkLst>
        </pc:spChg>
      </pc:sldChg>
      <pc:sldChg chg="modSp mod">
        <pc:chgData name="Torkel Ø" userId="256fd964c3783587" providerId="LiveId" clId="{1667ECB0-4300-410A-B02A-0F0C39C3499E}" dt="2021-04-27T04:50:17.013" v="735" actId="255"/>
        <pc:sldMkLst>
          <pc:docMk/>
          <pc:sldMk cId="523078803" sldId="286"/>
        </pc:sldMkLst>
        <pc:spChg chg="mod">
          <ac:chgData name="Torkel Ø" userId="256fd964c3783587" providerId="LiveId" clId="{1667ECB0-4300-410A-B02A-0F0C39C3499E}" dt="2021-04-27T04:50:17.013" v="735" actId="255"/>
          <ac:spMkLst>
            <pc:docMk/>
            <pc:sldMk cId="523078803" sldId="286"/>
            <ac:spMk id="3" creationId="{1D156889-A61A-42E8-968F-9C10C9608283}"/>
          </ac:spMkLst>
        </pc:spChg>
      </pc:sldChg>
      <pc:sldChg chg="modSp mod">
        <pc:chgData name="Torkel Ø" userId="256fd964c3783587" providerId="LiveId" clId="{1667ECB0-4300-410A-B02A-0F0C39C3499E}" dt="2021-04-20T09:12:20.767" v="715" actId="20577"/>
        <pc:sldMkLst>
          <pc:docMk/>
          <pc:sldMk cId="4254466479" sldId="289"/>
        </pc:sldMkLst>
        <pc:spChg chg="mod">
          <ac:chgData name="Torkel Ø" userId="256fd964c3783587" providerId="LiveId" clId="{1667ECB0-4300-410A-B02A-0F0C39C3499E}" dt="2021-04-20T09:12:20.767" v="715" actId="20577"/>
          <ac:spMkLst>
            <pc:docMk/>
            <pc:sldMk cId="4254466479" sldId="289"/>
            <ac:spMk id="2" creationId="{686298C2-7858-4068-BA3A-D44225AD8DAF}"/>
          </ac:spMkLst>
        </pc:spChg>
      </pc:sldChg>
      <pc:sldChg chg="modSp mod">
        <pc:chgData name="Torkel Ø" userId="256fd964c3783587" providerId="LiveId" clId="{1667ECB0-4300-410A-B02A-0F0C39C3499E}" dt="2021-04-27T04:50:05.991" v="733" actId="255"/>
        <pc:sldMkLst>
          <pc:docMk/>
          <pc:sldMk cId="802866663" sldId="290"/>
        </pc:sldMkLst>
        <pc:spChg chg="mod">
          <ac:chgData name="Torkel Ø" userId="256fd964c3783587" providerId="LiveId" clId="{1667ECB0-4300-410A-B02A-0F0C39C3499E}" dt="2021-04-20T09:12:55.347" v="717" actId="20577"/>
          <ac:spMkLst>
            <pc:docMk/>
            <pc:sldMk cId="802866663" sldId="290"/>
            <ac:spMk id="2" creationId="{686298C2-7858-4068-BA3A-D44225AD8DAF}"/>
          </ac:spMkLst>
        </pc:spChg>
        <pc:spChg chg="mod">
          <ac:chgData name="Torkel Ø" userId="256fd964c3783587" providerId="LiveId" clId="{1667ECB0-4300-410A-B02A-0F0C39C3499E}" dt="2021-04-27T04:50:05.991" v="733" actId="255"/>
          <ac:spMkLst>
            <pc:docMk/>
            <pc:sldMk cId="802866663" sldId="290"/>
            <ac:spMk id="3" creationId="{1D156889-A61A-42E8-968F-9C10C960828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D01059-1590-4FF3-B7B6-F67B63B9C502}" type="datetimeFigureOut">
              <a:rPr lang="nb-NO" smtClean="0"/>
              <a:t>27.04.2021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1C30C-1CD4-4390-87CE-C32A3ECCA223}" type="slidenum">
              <a:rPr lang="nb-NO" smtClean="0"/>
              <a:t>‹#›</a:t>
            </a:fld>
            <a:endParaRPr lang="nb-NO"/>
          </a:p>
        </p:txBody>
      </p:sp>
    </p:spTree>
    <p:extLst>
      <p:ext uri="{BB962C8B-B14F-4D97-AF65-F5344CB8AC3E}">
        <p14:creationId xmlns:p14="http://schemas.microsoft.com/office/powerpoint/2010/main" val="3792446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regjeringen.no/no/dokumenter/skaperglede-engasjement--og-utforskertrang/id266582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kulturskoleradet.no/vi-tilbyr/program-og-prosjekt/ki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base"/>
            <a:r>
              <a:rPr lang="nb-NO" sz="1800" dirty="0">
                <a:solidFill>
                  <a:srgbClr val="000000"/>
                </a:solidFill>
                <a:effectLst/>
                <a:latin typeface="Calibri" panose="020F0502020204030204" pitchFamily="34" charset="0"/>
                <a:ea typeface="Times New Roman" panose="02020603050405020304" pitchFamily="18" charset="0"/>
              </a:rPr>
              <a:t>Størsteparten av aktivitetene i prosjektet har dreid seg om dialog, refleksjon og diskusjoner for å skaffe et «kunnskapsgrunnlag». De som jobber i kulturskolene, i kommunene, i oppvekst- og kultursektor har vært prosjektets dialogpartnere. </a:t>
            </a:r>
            <a:endParaRPr lang="nb-NO" sz="1800" dirty="0">
              <a:effectLst/>
              <a:latin typeface="Times New Roman" panose="02020603050405020304" pitchFamily="18" charset="0"/>
              <a:ea typeface="Times New Roman" panose="02020603050405020304" pitchFamily="18" charset="0"/>
            </a:endParaRPr>
          </a:p>
          <a:p>
            <a:pPr fontAlgn="base"/>
            <a:r>
              <a:rPr lang="nb-NO" sz="1800" dirty="0">
                <a:solidFill>
                  <a:srgbClr val="000000"/>
                </a:solidFill>
                <a:effectLst/>
                <a:latin typeface="Calibri" panose="020F0502020204030204" pitchFamily="34" charset="0"/>
                <a:ea typeface="Times New Roman" panose="02020603050405020304" pitchFamily="18" charset="0"/>
              </a:rPr>
              <a:t>For å skape retning på arbeidet, har fremtidsbilder fått god plass i dialogene. Hva som skal kjennetegne en kulturskole for fremtiden og hvilken rolle og funksjon den kan ha, har fått mye oppmerksomhet i prosjektet</a:t>
            </a:r>
            <a:r>
              <a:rPr lang="nb-NO" sz="1800" dirty="0">
                <a:solidFill>
                  <a:srgbClr val="000000"/>
                </a:solidFill>
                <a:effectLst/>
                <a:latin typeface="Times New Roman" panose="02020603050405020304" pitchFamily="18" charset="0"/>
                <a:ea typeface="Times New Roman" panose="02020603050405020304" pitchFamily="18" charset="0"/>
              </a:rPr>
              <a:t>. </a:t>
            </a:r>
            <a:r>
              <a:rPr lang="nb-NO" sz="1800" dirty="0">
                <a:solidFill>
                  <a:srgbClr val="000000"/>
                </a:solidFill>
                <a:effectLst/>
                <a:latin typeface="Calibri" panose="020F0502020204030204" pitchFamily="34" charset="0"/>
                <a:ea typeface="Times New Roman" panose="02020603050405020304" pitchFamily="18" charset="0"/>
              </a:rPr>
              <a:t>Problemstillinger det har vært jobbet med har blant annet handlet om</a:t>
            </a:r>
            <a:r>
              <a:rPr lang="nb-NO" sz="1800" dirty="0">
                <a:solidFill>
                  <a:srgbClr val="000000"/>
                </a:solidFill>
                <a:effectLst/>
                <a:latin typeface="Times New Roman" panose="02020603050405020304" pitchFamily="18" charset="0"/>
                <a:ea typeface="Times New Roman" panose="02020603050405020304" pitchFamily="18" charset="0"/>
              </a:rPr>
              <a:t> </a:t>
            </a:r>
            <a:r>
              <a:rPr lang="nb-NO" sz="1800" dirty="0">
                <a:solidFill>
                  <a:srgbClr val="000000"/>
                </a:solidFill>
                <a:effectLst/>
                <a:latin typeface="Calibri" panose="020F0502020204030204" pitchFamily="34" charset="0"/>
                <a:ea typeface="Times New Roman" panose="02020603050405020304" pitchFamily="18" charset="0"/>
              </a:rPr>
              <a:t>hvilken verdi kulturskolen kan representere for god oppvekst og gode liv i lokalsamfunnet. </a:t>
            </a:r>
            <a:endParaRPr lang="nb-NO" sz="1800" dirty="0">
              <a:effectLst/>
              <a:latin typeface="Times New Roman" panose="02020603050405020304" pitchFamily="18" charset="0"/>
              <a:ea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a:t>
            </a:fld>
            <a:endParaRPr lang="nb-NO"/>
          </a:p>
        </p:txBody>
      </p:sp>
    </p:spTree>
    <p:extLst>
      <p:ext uri="{BB962C8B-B14F-4D97-AF65-F5344CB8AC3E}">
        <p14:creationId xmlns:p14="http://schemas.microsoft.com/office/powerpoint/2010/main" val="3711970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Times New Roman" panose="02020603050405020304" pitchFamily="18" charset="0"/>
                <a:ea typeface="Calibri" panose="020F0502020204030204" pitchFamily="34" charset="0"/>
              </a:rPr>
              <a:t>Reflekter gjerne med andre på egen arbeidsplass og i egen kommune, på forhånd. </a:t>
            </a:r>
          </a:p>
          <a:p>
            <a:r>
              <a:rPr lang="nb-NO" sz="1800" dirty="0">
                <a:effectLst/>
                <a:latin typeface="Times New Roman" panose="02020603050405020304" pitchFamily="18" charset="0"/>
                <a:ea typeface="Calibri" panose="020F0502020204030204" pitchFamily="34" charset="0"/>
              </a:rPr>
              <a:t>Skoleeier (både politisk og administrativt), eget personale og ledere/kollegaer fra andre sektorer, kan være nyttig og relevant.</a:t>
            </a:r>
          </a:p>
          <a:p>
            <a:r>
              <a:rPr lang="nb-NO" sz="1800" dirty="0">
                <a:effectLst/>
                <a:latin typeface="Times New Roman" panose="02020603050405020304" pitchFamily="18" charset="0"/>
                <a:ea typeface="Calibri" panose="020F0502020204030204" pitchFamily="34" charset="0"/>
              </a:rPr>
              <a:t>Målet med presentasjonene og arbeidet rundt dette, er å gjøre rapporten tilgjengelig og anvendbar. </a:t>
            </a:r>
          </a:p>
          <a:p>
            <a:r>
              <a:rPr lang="nb-NO" sz="1800" dirty="0">
                <a:effectLst/>
                <a:latin typeface="Times New Roman" panose="02020603050405020304" pitchFamily="18" charset="0"/>
                <a:ea typeface="Calibri" panose="020F0502020204030204" pitchFamily="34" charset="0"/>
              </a:rPr>
              <a:t>Så oversettelse til egen kontekst og prosesser sammen med andre er en god inngang til å gjøre materialet aktivt og for å benytte det som en ressurs.</a:t>
            </a:r>
          </a:p>
          <a:p>
            <a:endParaRPr lang="nb-NO" sz="1800" dirty="0">
              <a:effectLst/>
              <a:latin typeface="Times New Roman" panose="02020603050405020304" pitchFamily="18" charset="0"/>
              <a:ea typeface="Calibri" panose="020F0502020204030204" pitchFamily="34" charset="0"/>
            </a:endParaRP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2</a:t>
            </a:fld>
            <a:endParaRPr lang="nb-NO"/>
          </a:p>
        </p:txBody>
      </p:sp>
    </p:spTree>
    <p:extLst>
      <p:ext uri="{BB962C8B-B14F-4D97-AF65-F5344CB8AC3E}">
        <p14:creationId xmlns:p14="http://schemas.microsoft.com/office/powerpoint/2010/main" val="2858359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tre punkter fra kapitlet om «Kulturskole hele livet» som kan romme mye – både store muligheter og et mangfoldig arbeid.</a:t>
            </a:r>
          </a:p>
          <a:p>
            <a:r>
              <a:rPr lang="nb-NO" dirty="0"/>
              <a:t>Det er et mulighetsrom – det er et lerret eller en horisont – men det er her mye av det lokale samspillet kan være med å påvirke og se muligheter – utover det som kanskje mange forbinder med kulturskolen, som et opplæringstilbud i kunstfag, for de i alderen 6-19 år.  Kan kulturskolen ha flere roller – en utvidet rolle – være med og bidra til at flere mål i samfunnsutvikling og samfunnsbygging nås?</a:t>
            </a:r>
          </a:p>
        </p:txBody>
      </p:sp>
      <p:sp>
        <p:nvSpPr>
          <p:cNvPr id="4" name="Plassholder for lysbildenummer 3"/>
          <p:cNvSpPr>
            <a:spLocks noGrp="1"/>
          </p:cNvSpPr>
          <p:nvPr>
            <p:ph type="sldNum" sz="quarter" idx="5"/>
          </p:nvPr>
        </p:nvSpPr>
        <p:spPr/>
        <p:txBody>
          <a:bodyPr/>
          <a:lstStyle/>
          <a:p>
            <a:fld id="{B4E1C30C-1CD4-4390-87CE-C32A3ECCA223}" type="slidenum">
              <a:rPr lang="nb-NO" smtClean="0"/>
              <a:t>3</a:t>
            </a:fld>
            <a:endParaRPr lang="nb-NO"/>
          </a:p>
        </p:txBody>
      </p:sp>
    </p:spTree>
    <p:extLst>
      <p:ext uri="{BB962C8B-B14F-4D97-AF65-F5344CB8AC3E}">
        <p14:creationId xmlns:p14="http://schemas.microsoft.com/office/powerpoint/2010/main" val="39282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t>Hva kan det bety å være et lokalt ressurssenter?  Det er et område det er stort behov for deling av erfaringer, gode eksempler på innhold, prosessarbeid, og argumenter for hvorfor, hvordan og hva for hvem.</a:t>
            </a:r>
          </a:p>
          <a:p>
            <a:r>
              <a:rPr lang="nb-NO" sz="1800" dirty="0"/>
              <a:t>En inngang til arbeidet med dette, er kulturskolens rammeplan. «I kulturskolens rolle som lokalt ressurssenter inngår også samarbeid med helsesektoren, bl.a. med barnevern, sosialtjeneste, flyktning-tjeneste, helsesøster og eldreomsorg» og mot næringslivet, «Kulturskolen kan også være en velegnet arena for kulturelt entreprenørskap gjennom samarbeid med lokale, regionale og nasjonale aktører». </a:t>
            </a:r>
          </a:p>
          <a:p>
            <a:r>
              <a:rPr lang="nb-NO" sz="1800" dirty="0"/>
              <a:t>Kulturskolen som ressurssenter er et godt utgangspunkt for å se nærmere på «livsløpsperspektivet» i kulturskolens rolleforståelse og samfunnsoppdrag.</a:t>
            </a:r>
          </a:p>
          <a:p>
            <a:pPr marL="0">
              <a:lnSpc>
                <a:spcPts val="1400"/>
              </a:lnSpc>
              <a:spcAft>
                <a:spcPts val="800"/>
              </a:spcAft>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B4E1C30C-1CD4-4390-87CE-C32A3ECCA223}" type="slidenum">
              <a:rPr lang="nb-NO" smtClean="0"/>
              <a:t>4</a:t>
            </a:fld>
            <a:endParaRPr lang="nb-NO"/>
          </a:p>
        </p:txBody>
      </p:sp>
    </p:spTree>
    <p:extLst>
      <p:ext uri="{BB962C8B-B14F-4D97-AF65-F5344CB8AC3E}">
        <p14:creationId xmlns:p14="http://schemas.microsoft.com/office/powerpoint/2010/main" val="1951254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4000" dirty="0"/>
              <a:t>Kulturskolen kan være en ressurs i oppvekst- og utdanningsløpet, som sammen med mange andre aktører bidrar til å skape varige verdier og erfaringer, læring og mestring som legger grunnlaget for det gode liv. </a:t>
            </a:r>
          </a:p>
          <a:p>
            <a:r>
              <a:rPr lang="nb-NO" sz="4000" dirty="0"/>
              <a:t>Lokalsamfunnet, og kommunen skal bidra til et godt og verdig liv i alle faser av livet. </a:t>
            </a:r>
          </a:p>
          <a:p>
            <a:r>
              <a:rPr lang="nb-NO" sz="4000" dirty="0"/>
              <a:t>Kulturskolen kan bidra på mange måter, på ulike arenaer og for forskjellige målgrupper og formål. </a:t>
            </a:r>
          </a:p>
          <a:p>
            <a:r>
              <a:rPr lang="nb-NO" sz="4000" dirty="0"/>
              <a:t>Den enkelte kommune, må ta grep rundt sin kulturskole, som gjør den i stand til å tilby relevante og viktige tjenester til beste for sine innbyggere.</a:t>
            </a:r>
          </a:p>
          <a:p>
            <a:pPr marL="365760">
              <a:lnSpc>
                <a:spcPts val="1400"/>
              </a:lnSpc>
              <a:spcAft>
                <a:spcPts val="800"/>
              </a:spcAft>
            </a:pPr>
            <a:r>
              <a:rPr lang="nb-NO" sz="1050" dirty="0">
                <a:effectLst/>
                <a:latin typeface="Calibri" panose="020F0502020204030204" pitchFamily="34" charset="0"/>
                <a:ea typeface="Calibri" panose="020F0502020204030204" pitchFamily="34" charset="0"/>
                <a:cs typeface="Times New Roman" panose="02020603050405020304" pitchFamily="18" charset="0"/>
              </a:rPr>
              <a:t>Det er selvsagt utfordrende, både å skulle utvikle nye tilbud, men også å gjøre helt andre ting enn den tradisjonelle undervisningen i kunstfag. Kommunene har ulike innganger til dette arbeidet:</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Mestringsopplevelser og samhold. </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Kulturskolen inn i eldreomsorgen.</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Voksne elever som bidrar til kulturskolen på en helt spesiell måte. </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Ønske om at kulturskolen er likeverdig for både barn, voksne og eldre. </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Ønsker å breie oss ut i kommunen så mye som mulig.</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Å være relevant i alle ledd.</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Aktiv og synlig i tjenestetilbudet fra vugge til grav. </a:t>
            </a:r>
          </a:p>
          <a:p>
            <a:pPr marL="342900" lvl="0" indent="-342900">
              <a:lnSpc>
                <a:spcPts val="1400"/>
              </a:lnSpc>
              <a:buFont typeface="Symbol" panose="05050102010706020507" pitchFamily="18" charset="2"/>
              <a:buChar char=""/>
            </a:pPr>
            <a:r>
              <a:rPr lang="nb-NO" sz="1050" dirty="0">
                <a:effectLst/>
                <a:latin typeface="Calibri" panose="020F0502020204030204" pitchFamily="34" charset="0"/>
                <a:ea typeface="Calibri" panose="020F0502020204030204" pitchFamily="34" charset="0"/>
                <a:cs typeface="Times New Roman" panose="02020603050405020304" pitchFamily="18" charset="0"/>
              </a:rPr>
              <a:t>Bidra til sosiale og kunstneriske løp, og bidra til:</a:t>
            </a:r>
          </a:p>
          <a:p>
            <a:pPr marL="742950" lvl="1" indent="-285750">
              <a:lnSpc>
                <a:spcPts val="1400"/>
              </a:lnSpc>
              <a:buFont typeface="Courier New" panose="02070309020205020404" pitchFamily="49" charset="0"/>
              <a:buChar char="o"/>
            </a:pPr>
            <a:r>
              <a:rPr lang="nb-NO" sz="1050" dirty="0">
                <a:effectLst/>
                <a:latin typeface="Calibri" panose="020F0502020204030204" pitchFamily="34" charset="0"/>
                <a:ea typeface="Calibri" panose="020F0502020204030204" pitchFamily="34" charset="0"/>
                <a:cs typeface="Times New Roman" panose="02020603050405020304" pitchFamily="18" charset="0"/>
              </a:rPr>
              <a:t>Bygge selvbilde og mestringsfølelse. </a:t>
            </a:r>
          </a:p>
          <a:p>
            <a:pPr marL="742950" lvl="1" indent="-285750">
              <a:lnSpc>
                <a:spcPts val="1400"/>
              </a:lnSpc>
              <a:buFont typeface="Courier New" panose="02070309020205020404" pitchFamily="49" charset="0"/>
              <a:buChar char="o"/>
            </a:pPr>
            <a:r>
              <a:rPr lang="nb-NO" sz="1050" dirty="0">
                <a:effectLst/>
                <a:latin typeface="Calibri" panose="020F0502020204030204" pitchFamily="34" charset="0"/>
                <a:ea typeface="Calibri" panose="020F0502020204030204" pitchFamily="34" charset="0"/>
                <a:cs typeface="Times New Roman" panose="02020603050405020304" pitchFamily="18" charset="0"/>
              </a:rPr>
              <a:t>Skape god oppvekst, trygge liv. </a:t>
            </a:r>
          </a:p>
          <a:p>
            <a:pPr marL="742950" lvl="1" indent="-285750">
              <a:lnSpc>
                <a:spcPts val="1400"/>
              </a:lnSpc>
              <a:buFont typeface="Courier New" panose="02070309020205020404" pitchFamily="49" charset="0"/>
              <a:buChar char="o"/>
            </a:pPr>
            <a:r>
              <a:rPr lang="nb-NO" sz="1050" dirty="0">
                <a:effectLst/>
                <a:latin typeface="Calibri" panose="020F0502020204030204" pitchFamily="34" charset="0"/>
                <a:ea typeface="Calibri" panose="020F0502020204030204" pitchFamily="34" charset="0"/>
                <a:cs typeface="Times New Roman" panose="02020603050405020304" pitchFamily="18" charset="0"/>
              </a:rPr>
              <a:t>Å skape fellesskap og </a:t>
            </a:r>
            <a:r>
              <a:rPr lang="nb-NO" sz="1050" dirty="0" err="1">
                <a:effectLst/>
                <a:latin typeface="Calibri" panose="020F0502020204030204" pitchFamily="34" charset="0"/>
                <a:ea typeface="Calibri" panose="020F0502020204030204" pitchFamily="34" charset="0"/>
                <a:cs typeface="Times New Roman" panose="02020603050405020304" pitchFamily="18" charset="0"/>
              </a:rPr>
              <a:t>vi-kjensle</a:t>
            </a:r>
            <a:r>
              <a:rPr lang="nb-NO" sz="1050" dirty="0">
                <a:effectLst/>
                <a:latin typeface="Calibri" panose="020F0502020204030204" pitchFamily="34" charset="0"/>
                <a:ea typeface="Calibri" panose="020F0502020204030204" pitchFamily="34" charset="0"/>
                <a:cs typeface="Times New Roman" panose="02020603050405020304" pitchFamily="18" charset="0"/>
              </a:rPr>
              <a:t> i kommunen </a:t>
            </a:r>
          </a:p>
          <a:p>
            <a:pPr marL="742950" lvl="1" indent="-285750">
              <a:lnSpc>
                <a:spcPts val="1400"/>
              </a:lnSpc>
              <a:buFont typeface="Courier New" panose="02070309020205020404" pitchFamily="49" charset="0"/>
              <a:buChar char="o"/>
            </a:pPr>
            <a:r>
              <a:rPr lang="nb-NO" sz="1050" dirty="0">
                <a:effectLst/>
                <a:latin typeface="Calibri" panose="020F0502020204030204" pitchFamily="34" charset="0"/>
                <a:ea typeface="Calibri" panose="020F0502020204030204" pitchFamily="34" charset="0"/>
                <a:cs typeface="Times New Roman" panose="02020603050405020304" pitchFamily="18" charset="0"/>
              </a:rPr>
              <a:t>Befolkningsvekst. </a:t>
            </a:r>
          </a:p>
          <a:p>
            <a:pPr marL="742950" lvl="1" indent="-285750">
              <a:lnSpc>
                <a:spcPts val="1400"/>
              </a:lnSpc>
              <a:buFont typeface="Courier New" panose="02070309020205020404" pitchFamily="49" charset="0"/>
              <a:buChar char="o"/>
            </a:pPr>
            <a:r>
              <a:rPr lang="nb-NO" sz="1050" dirty="0">
                <a:effectLst/>
                <a:latin typeface="Calibri" panose="020F0502020204030204" pitchFamily="34" charset="0"/>
                <a:ea typeface="Calibri" panose="020F0502020204030204" pitchFamily="34" charset="0"/>
                <a:cs typeface="Times New Roman" panose="02020603050405020304" pitchFamily="18" charset="0"/>
              </a:rPr>
              <a:t>Livsmestring. </a:t>
            </a:r>
          </a:p>
          <a:p>
            <a:pPr marL="742950" lvl="1" indent="-285750">
              <a:lnSpc>
                <a:spcPts val="1400"/>
              </a:lnSpc>
              <a:buFont typeface="Courier New" panose="02070309020205020404" pitchFamily="49" charset="0"/>
              <a:buChar char="o"/>
            </a:pPr>
            <a:r>
              <a:rPr lang="nb-NO" sz="1050" dirty="0">
                <a:effectLst/>
                <a:latin typeface="Calibri" panose="020F0502020204030204" pitchFamily="34" charset="0"/>
                <a:ea typeface="Calibri" panose="020F0502020204030204" pitchFamily="34" charset="0"/>
                <a:cs typeface="Times New Roman" panose="02020603050405020304" pitchFamily="18" charset="0"/>
              </a:rPr>
              <a:t>Sosial bærekraft. </a:t>
            </a:r>
          </a:p>
          <a:p>
            <a:pPr marL="742950" lvl="1" indent="-285750">
              <a:lnSpc>
                <a:spcPts val="1400"/>
              </a:lnSpc>
              <a:spcAft>
                <a:spcPts val="800"/>
              </a:spcAft>
              <a:buFont typeface="Courier New" panose="02070309020205020404" pitchFamily="49" charset="0"/>
              <a:buChar char="o"/>
            </a:pPr>
            <a:r>
              <a:rPr lang="nb-NO" sz="1050" dirty="0">
                <a:effectLst/>
                <a:latin typeface="Calibri" panose="020F0502020204030204" pitchFamily="34" charset="0"/>
                <a:ea typeface="Calibri" panose="020F0502020204030204" pitchFamily="34" charset="0"/>
                <a:cs typeface="Times New Roman" panose="02020603050405020304" pitchFamily="18" charset="0"/>
              </a:rPr>
              <a:t>Et demokratisk samfunn. </a:t>
            </a:r>
          </a:p>
          <a:p>
            <a:endParaRPr lang="nb-NO" sz="4000" dirty="0"/>
          </a:p>
          <a:p>
            <a:pPr marL="365760">
              <a:lnSpc>
                <a:spcPts val="1400"/>
              </a:lnSpc>
              <a:spcAft>
                <a:spcPts val="800"/>
              </a:spcAft>
            </a:pPr>
            <a:endParaRPr lang="nb-NO" sz="1800" dirty="0">
              <a:effectLst/>
              <a:latin typeface="Times New Roman" panose="02020603050405020304" pitchFamily="18" charset="0"/>
              <a:ea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B4E1C30C-1CD4-4390-87CE-C32A3ECCA223}" type="slidenum">
              <a:rPr lang="nb-NO" smtClean="0"/>
              <a:t>5</a:t>
            </a:fld>
            <a:endParaRPr lang="nb-NO"/>
          </a:p>
        </p:txBody>
      </p:sp>
    </p:spTree>
    <p:extLst>
      <p:ext uri="{BB962C8B-B14F-4D97-AF65-F5344CB8AC3E}">
        <p14:creationId xmlns:p14="http://schemas.microsoft.com/office/powerpoint/2010/main" val="420506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Det er mange begreper å henge det generelle utviklingsarbeidet i offentlig sektor og samfunns-utviklingen på. Kommunene som deltok hadde mye på hjertet og mange gode innspill til hvordan de kan jobbe godt til beste for eget lokalsamfunn og egne innbyggere, med kulturskolen som drivkraft og utviklingsaktør. Kulturskolen som en kraft innenfor temaene </a:t>
            </a:r>
            <a:r>
              <a:rPr lang="nb-NO" sz="1800" i="1" dirty="0">
                <a:effectLst/>
                <a:latin typeface="Calibri" panose="020F0502020204030204" pitchFamily="34" charset="0"/>
                <a:ea typeface="Calibri" panose="020F0502020204030204" pitchFamily="34" charset="0"/>
                <a:cs typeface="Times New Roman" panose="02020603050405020304" pitchFamily="18" charset="0"/>
              </a:rPr>
              <a:t>Innovasjon, </a:t>
            </a:r>
            <a:r>
              <a:rPr lang="nb-NO" sz="1800" i="1" dirty="0" err="1">
                <a:effectLst/>
                <a:latin typeface="Calibri" panose="020F0502020204030204" pitchFamily="34" charset="0"/>
                <a:ea typeface="Calibri" panose="020F0502020204030204" pitchFamily="34" charset="0"/>
                <a:cs typeface="Times New Roman" panose="02020603050405020304" pitchFamily="18" charset="0"/>
              </a:rPr>
              <a:t>samskaping</a:t>
            </a:r>
            <a:r>
              <a:rPr lang="nb-NO" sz="1800" i="1" dirty="0">
                <a:effectLst/>
                <a:latin typeface="Calibri" panose="020F0502020204030204" pitchFamily="34" charset="0"/>
                <a:ea typeface="Calibri" panose="020F0502020204030204" pitchFamily="34" charset="0"/>
                <a:cs typeface="Times New Roman" panose="02020603050405020304" pitchFamily="18" charset="0"/>
              </a:rPr>
              <a:t> og bærekraft</a:t>
            </a:r>
            <a:r>
              <a:rPr lang="nb-NO" sz="1800" dirty="0">
                <a:effectLst/>
                <a:latin typeface="Calibri" panose="020F0502020204030204" pitchFamily="34" charset="0"/>
                <a:ea typeface="Calibri" panose="020F0502020204030204" pitchFamily="34" charset="0"/>
                <a:cs typeface="Times New Roman" panose="02020603050405020304" pitchFamily="18" charset="0"/>
              </a:rPr>
              <a:t> binder mange av innspillene sammen.</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6</a:t>
            </a:fld>
            <a:endParaRPr lang="nb-NO"/>
          </a:p>
        </p:txBody>
      </p:sp>
    </p:spTree>
    <p:extLst>
      <p:ext uri="{BB962C8B-B14F-4D97-AF65-F5344CB8AC3E}">
        <p14:creationId xmlns:p14="http://schemas.microsoft.com/office/powerpoint/2010/main" val="269128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7</a:t>
            </a:fld>
            <a:endParaRPr lang="nb-NO"/>
          </a:p>
        </p:txBody>
      </p:sp>
    </p:spTree>
    <p:extLst>
      <p:ext uri="{BB962C8B-B14F-4D97-AF65-F5344CB8AC3E}">
        <p14:creationId xmlns:p14="http://schemas.microsoft.com/office/powerpoint/2010/main" val="2499420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i="1" dirty="0"/>
              <a:t>Praktisk og estetisk innhold i barnehage, skole og lærerutdanning – strategi</a:t>
            </a:r>
          </a:p>
          <a:p>
            <a:pPr marL="36576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Regjeringa er, gjennom strategiplanen </a:t>
            </a:r>
            <a:r>
              <a:rPr lang="nb-NO" sz="1800" u="sng" dirty="0">
                <a:solidFill>
                  <a:srgbClr val="4CE9FF"/>
                </a:solidFill>
                <a:effectLst/>
                <a:latin typeface="Calibri" panose="020F0502020204030204" pitchFamily="34" charset="0"/>
                <a:ea typeface="Calibri" panose="020F0502020204030204" pitchFamily="34" charset="0"/>
                <a:cs typeface="Times New Roman" panose="02020603050405020304" pitchFamily="18" charset="0"/>
                <a:hlinkClick r:id="rId3"/>
              </a:rPr>
              <a:t>Skaperglede, engasjement og utforskertrang</a:t>
            </a:r>
            <a:r>
              <a:rPr lang="nb-NO" sz="1800" dirty="0">
                <a:effectLst/>
                <a:latin typeface="Calibri" panose="020F0502020204030204" pitchFamily="34" charset="0"/>
                <a:ea typeface="Calibri" panose="020F0502020204030204" pitchFamily="34" charset="0"/>
                <a:cs typeface="Times New Roman" panose="02020603050405020304" pitchFamily="18" charset="0"/>
              </a:rPr>
              <a:t>: Praktisk og estetisk innhold i barnehage, skole og lærerutdanning (PE-strategien), tydelige på at kulturskolen forventes å være en sterk bidragsyter i deres satsing på styrking av det praktisk-estetiske innholdet i barnehage, skole og lærerutdanning (Kunnskapsdepartementet, 2019). I den 44 sider lange strategien nevnes kulturskole hele 117 ganger, og det dreier seg mest om ulike former for partnerskap, delte stillinger og kompetanseutvikling på kommunalt nivå.</a:t>
            </a:r>
          </a:p>
          <a:p>
            <a:pPr marL="36576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At det å komme i en posisjon og situasjon i kommunene hvor dette er den valgte tilnærmingen til utviklingsarbeid og tjenesteproduksjon, krever både vilje og øvelse. Felles språk og forståelse for hverandre perspektiver, slik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samskapingen</a:t>
            </a:r>
            <a:r>
              <a:rPr lang="nb-NO" sz="1800" dirty="0">
                <a:effectLst/>
                <a:latin typeface="Calibri" panose="020F0502020204030204" pitchFamily="34" charset="0"/>
                <a:ea typeface="Calibri" panose="020F0502020204030204" pitchFamily="34" charset="0"/>
                <a:cs typeface="Times New Roman" panose="02020603050405020304" pitchFamily="18" charset="0"/>
              </a:rPr>
              <a:t> og samarbeidene skjer med en likeverdighet, er en farbar vei for videre arbeid med dette. Da må det utvikles en kultur og et tankesett hvor dette er foretrukket tilnærming. </a:t>
            </a:r>
          </a:p>
          <a:p>
            <a:pPr marL="36576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Kulturskolen er en av flere aktører som må vise interesse «for de andre». Ikke fordi de andre kun er en interessant arena for «å fremme sin sak på», men for å sammen levere de beste tjenester til innbyggerne. Da må interesse for hverandres kompetanse og egenart på bordet, og for eksempel kunnskap om hverandres rammeplaner, fagplaner og arbeidsmåter være en selvfølgelig del av arbeidet.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8</a:t>
            </a:fld>
            <a:endParaRPr lang="nb-NO"/>
          </a:p>
        </p:txBody>
      </p:sp>
    </p:spTree>
    <p:extLst>
      <p:ext uri="{BB962C8B-B14F-4D97-AF65-F5344CB8AC3E}">
        <p14:creationId xmlns:p14="http://schemas.microsoft.com/office/powerpoint/2010/main" val="1480346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6576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Hvordan kan grunnskolen og kulturskolen forsterke hverandre? Hva skal til for at kulturskolens og grunnskolens arbeid, til elevenes og samfunnets beste, blir knyttet sterkere til felles innhold, mål og verdigrunnlag? Kan det for eksempel være interessant å legge til rette for kontakt mellom kulturskolelærere og faglærere i praktisk-estetiske fag for å bli bedre sammen?  Eller for å se på tverrfaglige temaer i fagfornyelsen? Kan det være fruktbart å involvere kulturskolens arbeid og kompetanse i utviklingen av gode løsninger for sammenheng mellom barnehage og skole?</a:t>
            </a:r>
          </a:p>
          <a:p>
            <a:pPr marL="365760">
              <a:lnSpc>
                <a:spcPts val="1400"/>
              </a:lnSpc>
              <a:spcAft>
                <a:spcPts val="8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Samtalene rundt dette må starte i den enkelte kommune og region, med utgangspunkt i det som er de gode løsningene for barn og unge. Men det er mange ganger vi har for snevert syn på hvem som kan være en ressurs i et slikt arbeid, og hvem som har kvalifisert meningsrett og definisjonsmakt. Hvordan jobbe sammen, er et innspill fra kommunene at vi jobber mer med.</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9</a:t>
            </a:fld>
            <a:endParaRPr lang="nb-NO"/>
          </a:p>
        </p:txBody>
      </p:sp>
    </p:spTree>
    <p:extLst>
      <p:ext uri="{BB962C8B-B14F-4D97-AF65-F5344CB8AC3E}">
        <p14:creationId xmlns:p14="http://schemas.microsoft.com/office/powerpoint/2010/main" val="2763851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4000" dirty="0"/>
              <a:t>DEMOKRATI, MEDBORGERSKAP OG MOTVIRKE UTENFORSKAP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«Kunst og kultur er ytringer i samfunnet og helt vesentlig for demokratiet, og kunst og kulturopplæring er viktige deler av å kunne virke som en demokratisk medborger. Feltet bør ha høye ambisjoner om å skape levende, inkluderende, samfunnsbyggende, demokratiske muligheter for deltagelse i lokalsamfunnet. Kulturskolen skal nå ut til alle. Dette må en være bevisst på når en utvikler kulturskolen. Samfunnsutvikling og integrering er viktig.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4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10</a:t>
            </a:fld>
            <a:endParaRPr lang="nb-NO"/>
          </a:p>
        </p:txBody>
      </p:sp>
    </p:spTree>
    <p:extLst>
      <p:ext uri="{BB962C8B-B14F-4D97-AF65-F5344CB8AC3E}">
        <p14:creationId xmlns:p14="http://schemas.microsoft.com/office/powerpoint/2010/main" val="3434748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En relevant kulturskole kan være (fra et av verkstedene):</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r>
              <a:rPr lang="nb-NO" sz="1800" dirty="0">
                <a:effectLst/>
                <a:latin typeface="Calibri" panose="020F0502020204030204" pitchFamily="34" charset="0"/>
                <a:ea typeface="Calibri" panose="020F0502020204030204" pitchFamily="34" charset="0"/>
                <a:cs typeface="Times New Roman" panose="02020603050405020304" pitchFamily="18" charset="0"/>
              </a:rPr>
              <a:t>En kulturskole der elever i mange aldersgrupper føler tilhørighet og ønsker å være. En kulturskole som møter den enkelte med respekt og profesjonalitet. En kulturskole de ansatte er stolte over å være en del av. En kulturskole som setter fokus på styrkene til den enkelte (enten de er elever eller ansatte), som utfordrer grenser, jobber for å gi mestring og har rom for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annerledeshet</a:t>
            </a:r>
            <a:r>
              <a:rPr lang="nb-NO" sz="1800" dirty="0">
                <a:effectLst/>
                <a:latin typeface="Calibri" panose="020F0502020204030204" pitchFamily="34" charset="0"/>
                <a:ea typeface="Calibri" panose="020F0502020204030204" pitchFamily="34" charset="0"/>
                <a:cs typeface="Times New Roman" panose="02020603050405020304" pitchFamily="18" charset="0"/>
              </a:rPr>
              <a:t>. Lav terskel for å teste ut og tilby nye kulturtilbud. Gi elever gode og profesjonelle sceneopplevelser. </a:t>
            </a:r>
          </a:p>
          <a:p>
            <a:endParaRPr lang="nb-NO" sz="18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Kulturskolen er en viktig bidragsyter i det helhetlige oppvekstløpet der barn og unge dannes som mennesker, utvikler kunnskap og tilhørighet og finner sin egen stemme i samfunnets fellesskap. (</a:t>
            </a:r>
            <a:r>
              <a:rPr lang="nb-NO" sz="1800" u="sng" dirty="0">
                <a:solidFill>
                  <a:srgbClr val="4CE9FF"/>
                </a:solidFill>
                <a:effectLst/>
                <a:latin typeface="Calibri" panose="020F0502020204030204" pitchFamily="34" charset="0"/>
                <a:ea typeface="Calibri" panose="020F0502020204030204" pitchFamily="34" charset="0"/>
                <a:cs typeface="Times New Roman" panose="02020603050405020304" pitchFamily="18" charset="0"/>
                <a:hlinkClick r:id="rId3"/>
              </a:rPr>
              <a:t>Fra KIL-prosjektet</a:t>
            </a:r>
            <a:r>
              <a:rPr lang="nb-NO"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11</a:t>
            </a:fld>
            <a:endParaRPr lang="nb-NO"/>
          </a:p>
        </p:txBody>
      </p:sp>
    </p:spTree>
    <p:extLst>
      <p:ext uri="{BB962C8B-B14F-4D97-AF65-F5344CB8AC3E}">
        <p14:creationId xmlns:p14="http://schemas.microsoft.com/office/powerpoint/2010/main" val="1625077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Tilgjengelighet for alle, har lenge vært en av kulturskolenes store utfordringer. Nå, med nye perspektiver på brukere, tilbud og rolle, kan dette bli en enda større utfordring. Om kulturskolen skal være en ressurs på så mange områder, er ressurstilgang også en del av det arbeidet som kulturskolens eiere, kommunene, må løfte opp på et nivå hvor en ser tjenester i sammenheng. Kommunene etterlyser flere felles utviklingsarenaer, som gir denne muligheten til samtenkning, medskaping og samrefleksjon.</a:t>
            </a:r>
          </a:p>
          <a:p>
            <a:endParaRPr lang="nb-NO" sz="1800" dirty="0">
              <a:effectLst/>
              <a:latin typeface="Calibri" panose="020F0502020204030204" pitchFamily="34" charset="0"/>
              <a:cs typeface="Times New Roman" panose="02020603050405020304" pitchFamily="18" charset="0"/>
            </a:endParaRPr>
          </a:p>
          <a:p>
            <a:r>
              <a:rPr lang="nb-NO" sz="1800" dirty="0">
                <a:effectLst/>
                <a:latin typeface="Calibri" panose="020F0502020204030204" pitchFamily="34" charset="0"/>
                <a:ea typeface="Calibri" panose="020F0502020204030204" pitchFamily="34" charset="0"/>
                <a:cs typeface="Times New Roman" panose="02020603050405020304" pitchFamily="18" charset="0"/>
              </a:rPr>
              <a:t>Barn og unge må få medvirke i utviklingen og innretningen av tilbud til «seg selv» som målgruppe. Det er en vesentlig verdi i vårt demokrati å få medvirke. </a:t>
            </a:r>
            <a:endParaRPr lang="nb-NO" sz="1800" dirty="0">
              <a:effectLst/>
              <a:latin typeface="Calibri" panose="020F0502020204030204" pitchFamily="34" charset="0"/>
              <a:ea typeface="+mn-ea"/>
              <a:cs typeface="Times New Roman" panose="02020603050405020304" pitchFamily="18" charset="0"/>
            </a:endParaRPr>
          </a:p>
          <a:p>
            <a:r>
              <a:rPr lang="nb-NO" sz="1800" dirty="0">
                <a:effectLst/>
                <a:latin typeface="Calibri" panose="020F0502020204030204" pitchFamily="34" charset="0"/>
                <a:ea typeface="Calibri" panose="020F0502020204030204" pitchFamily="34" charset="0"/>
                <a:cs typeface="Times New Roman" panose="02020603050405020304" pitchFamily="18" charset="0"/>
              </a:rPr>
              <a:t>For å inkludere og engasjere, formidler en av arbeidsgruppene i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verkstedsarbeidet</a:t>
            </a:r>
            <a:r>
              <a:rPr lang="nb-NO" sz="1800" dirty="0">
                <a:effectLst/>
                <a:latin typeface="Calibri" panose="020F0502020204030204" pitchFamily="34" charset="0"/>
                <a:ea typeface="Calibri" panose="020F0502020204030204" pitchFamily="34" charset="0"/>
                <a:cs typeface="Times New Roman" panose="02020603050405020304" pitchFamily="18" charset="0"/>
              </a:rPr>
              <a:t> dette som eksempel på måter å tenke medvirkning på:</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Bruke digitale plattformer på alle nivå </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Involvere ungdommen i de fora de er </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Tettere samarbeid med grunnskolen </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Bruke ungdom som arrangører </a:t>
            </a:r>
          </a:p>
          <a:p>
            <a:pPr marL="342900" lvl="0" indent="-342900">
              <a:lnSpc>
                <a:spcPts val="1400"/>
              </a:lnSpc>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Ulike brukerråd </a:t>
            </a:r>
          </a:p>
          <a:p>
            <a:pPr marL="342900" lvl="0" indent="-342900">
              <a:lnSpc>
                <a:spcPts val="1400"/>
              </a:lnSpc>
              <a:spcAft>
                <a:spcPts val="800"/>
              </a:spcAft>
              <a:buFont typeface="Symbol" panose="05050102010706020507" pitchFamily="18"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Ungdomsråd </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12</a:t>
            </a:fld>
            <a:endParaRPr lang="nb-NO"/>
          </a:p>
        </p:txBody>
      </p:sp>
    </p:spTree>
    <p:extLst>
      <p:ext uri="{BB962C8B-B14F-4D97-AF65-F5344CB8AC3E}">
        <p14:creationId xmlns:p14="http://schemas.microsoft.com/office/powerpoint/2010/main" val="1560186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Hvordan dele inn i grupper – hva skal dere ta hensyn til?</a:t>
            </a:r>
          </a:p>
          <a:p>
            <a:r>
              <a:rPr lang="nb-NO" sz="1200" dirty="0"/>
              <a:t>Er det regionalt arbeid, eller lokalt i en kommune – ulike hensyn. Er det et poeng å møtes på tvers – eller viktigere å jobbe med folk i egen kommune?</a:t>
            </a:r>
          </a:p>
          <a:p>
            <a:r>
              <a:rPr lang="nb-NO" sz="1200" dirty="0"/>
              <a:t>Er det digitalt eller fysisk – eller en kombinasjon – tenk gjennom hva det kan innebære?</a:t>
            </a: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Skal store og små kommuner settes sammen i homogen eller ikke homogene grupper?</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Er det viktig å finne kommuner som ligner hverandre og sette de sammen slik at de kan speile seg i hverandres erfaringslikhet?</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Bør gruppene settes sammen ut i fra kommunenes fokus på utviklingsarbeidet?</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Bør alder og kjønn vektlegges?</a:t>
            </a:r>
            <a:endParaRPr lang="nb-NO"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dirty="0">
                <a:effectLst/>
                <a:latin typeface="Arial" panose="020B0604020202020204" pitchFamily="34" charset="0"/>
                <a:ea typeface="Times New Roman" panose="02020603050405020304" pitchFamily="18" charset="0"/>
                <a:cs typeface="Times New Roman" panose="02020603050405020304" pitchFamily="18" charset="0"/>
              </a:rPr>
              <a:t>Gruppe størrelse? I utgangspunktet 4-6 stk., men det er avhengig av tidsramme og organisering. </a:t>
            </a:r>
            <a:endParaRPr lang="nb-NO" sz="1200" dirty="0"/>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13</a:t>
            </a:fld>
            <a:endParaRPr lang="nb-NO"/>
          </a:p>
        </p:txBody>
      </p:sp>
    </p:spTree>
    <p:extLst>
      <p:ext uri="{BB962C8B-B14F-4D97-AF65-F5344CB8AC3E}">
        <p14:creationId xmlns:p14="http://schemas.microsoft.com/office/powerpoint/2010/main" val="141543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Tidsbruk, regler og plenumstilbakemelding, skriftlig tilbakemelding, må justeres ut i fra rammer og hensikt med samlingen.</a:t>
            </a:r>
          </a:p>
          <a:p>
            <a:r>
              <a:rPr lang="nb-NO" dirty="0">
                <a:latin typeface="Calibri" panose="020F0502020204030204" pitchFamily="34" charset="0"/>
              </a:rPr>
              <a:t>(Samle også gjerne innspillene i Padlet i ettertid, for en oppsummering - og for eventuelt å dele med alle deltakerne)</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14</a:t>
            </a:fld>
            <a:endParaRPr lang="nb-NO"/>
          </a:p>
        </p:txBody>
      </p:sp>
    </p:spTree>
    <p:extLst>
      <p:ext uri="{BB962C8B-B14F-4D97-AF65-F5344CB8AC3E}">
        <p14:creationId xmlns:p14="http://schemas.microsoft.com/office/powerpoint/2010/main" val="696862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15000"/>
              </a:lnSpc>
              <a:spcAft>
                <a:spcPts val="10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Form og metode: En runde med punkter fra hver gruppe – om det er tid.</a:t>
            </a:r>
          </a:p>
          <a:p>
            <a:pPr>
              <a:lnSpc>
                <a:spcPct val="115000"/>
              </a:lnSpc>
              <a:spcAft>
                <a:spcPts val="1000"/>
              </a:spcAft>
            </a:pPr>
            <a:r>
              <a:rPr lang="nb-NO" sz="1800" dirty="0">
                <a:effectLst/>
                <a:latin typeface="Calibri" panose="020F0502020204030204" pitchFamily="34" charset="0"/>
                <a:ea typeface="Calibri" panose="020F0502020204030204" pitchFamily="34" charset="0"/>
                <a:cs typeface="Times New Roman" panose="02020603050405020304" pitchFamily="18" charset="0"/>
              </a:rPr>
              <a:t>Gjerne lever skriftlig – for eksempel på Padlet</a:t>
            </a:r>
          </a:p>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15</a:t>
            </a:fld>
            <a:endParaRPr lang="nb-NO"/>
          </a:p>
        </p:txBody>
      </p:sp>
    </p:spTree>
    <p:extLst>
      <p:ext uri="{BB962C8B-B14F-4D97-AF65-F5344CB8AC3E}">
        <p14:creationId xmlns:p14="http://schemas.microsoft.com/office/powerpoint/2010/main" val="3904261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4E1C30C-1CD4-4390-87CE-C32A3ECCA223}" type="slidenum">
              <a:rPr lang="nb-NO" smtClean="0"/>
              <a:t>16</a:t>
            </a:fld>
            <a:endParaRPr lang="nb-NO"/>
          </a:p>
        </p:txBody>
      </p:sp>
    </p:spTree>
    <p:extLst>
      <p:ext uri="{BB962C8B-B14F-4D97-AF65-F5344CB8AC3E}">
        <p14:creationId xmlns:p14="http://schemas.microsoft.com/office/powerpoint/2010/main" val="2471001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4.jpeg"/><Relationship Id="rId1" Type="http://schemas.openxmlformats.org/officeDocument/2006/relationships/slideMaster" Target="../slideMasters/slideMaster3.xml"/><Relationship Id="rId4" Type="http://schemas.openxmlformats.org/officeDocument/2006/relationships/image" Target="../media/image15.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9.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7.jpeg"/><Relationship Id="rId1" Type="http://schemas.openxmlformats.org/officeDocument/2006/relationships/slideMaster" Target="../slideMasters/slideMaster4.xml"/><Relationship Id="rId4" Type="http://schemas.openxmlformats.org/officeDocument/2006/relationships/image" Target="../media/image18.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20.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1.jpeg"/><Relationship Id="rId1" Type="http://schemas.openxmlformats.org/officeDocument/2006/relationships/slideMaster" Target="../slideMasters/slideMaster4.xml"/><Relationship Id="rId4" Type="http://schemas.openxmlformats.org/officeDocument/2006/relationships/image" Target="../media/image12.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2.jpeg"/><Relationship Id="rId1" Type="http://schemas.openxmlformats.org/officeDocument/2006/relationships/slideMaster" Target="../slideMasters/slideMaster5.xml"/><Relationship Id="rId4"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0.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12.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5.jpeg"/><Relationship Id="rId1" Type="http://schemas.openxmlformats.org/officeDocument/2006/relationships/slideMaster" Target="../slideMasters/slideMaster6.xml"/><Relationship Id="rId4"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6.jpeg"/><Relationship Id="rId1" Type="http://schemas.openxmlformats.org/officeDocument/2006/relationships/slideMaster" Target="../slideMasters/slideMaster6.xml"/><Relationship Id="rId4" Type="http://schemas.openxmlformats.org/officeDocument/2006/relationships/image" Target="../media/image27.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8.jpeg"/><Relationship Id="rId1" Type="http://schemas.openxmlformats.org/officeDocument/2006/relationships/slideMaster" Target="../slideMasters/slideMaster6.xml"/><Relationship Id="rId4" Type="http://schemas.openxmlformats.org/officeDocument/2006/relationships/image" Target="../media/image5.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29.jpeg"/><Relationship Id="rId1" Type="http://schemas.openxmlformats.org/officeDocument/2006/relationships/slideMaster" Target="../slideMasters/slideMaster7.xml"/><Relationship Id="rId4" Type="http://schemas.openxmlformats.org/officeDocument/2006/relationships/image" Target="../media/image30.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1.jpeg"/><Relationship Id="rId1" Type="http://schemas.openxmlformats.org/officeDocument/2006/relationships/slideMaster" Target="../slideMasters/slideMaster7.xml"/><Relationship Id="rId4" Type="http://schemas.openxmlformats.org/officeDocument/2006/relationships/image" Target="../media/image3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3.jpeg"/><Relationship Id="rId1" Type="http://schemas.openxmlformats.org/officeDocument/2006/relationships/slideMaster" Target="../slideMasters/slideMaster7.xml"/><Relationship Id="rId4" Type="http://schemas.openxmlformats.org/officeDocument/2006/relationships/image" Target="../media/image34.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5.jpeg"/><Relationship Id="rId1" Type="http://schemas.openxmlformats.org/officeDocument/2006/relationships/slideMaster" Target="../slideMasters/slideMaster8.xml"/><Relationship Id="rId4" Type="http://schemas.openxmlformats.org/officeDocument/2006/relationships/image" Target="../media/image3.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6.jpeg"/><Relationship Id="rId1" Type="http://schemas.openxmlformats.org/officeDocument/2006/relationships/slideMaster" Target="../slideMasters/slideMaster8.xml"/><Relationship Id="rId4" Type="http://schemas.openxmlformats.org/officeDocument/2006/relationships/image" Target="../media/image37.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8.jpeg"/><Relationship Id="rId1" Type="http://schemas.openxmlformats.org/officeDocument/2006/relationships/slideMaster" Target="../slideMasters/slideMaster8.xml"/><Relationship Id="rId4" Type="http://schemas.openxmlformats.org/officeDocument/2006/relationships/image" Target="../media/image12.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lde 1 Blålilla">
    <p:spTree>
      <p:nvGrpSpPr>
        <p:cNvPr id="1" name=""/>
        <p:cNvGrpSpPr/>
        <p:nvPr/>
      </p:nvGrpSpPr>
      <p:grpSpPr>
        <a:xfrm>
          <a:off x="0" y="0"/>
          <a:ext cx="0" cy="0"/>
          <a:chOff x="0" y="0"/>
          <a:chExt cx="0" cy="0"/>
        </a:xfrm>
      </p:grpSpPr>
      <p:pic>
        <p:nvPicPr>
          <p:cNvPr id="2" name="Bilde 2">
            <a:extLst>
              <a:ext uri="{FF2B5EF4-FFF2-40B4-BE49-F238E27FC236}">
                <a16:creationId xmlns:a16="http://schemas.microsoft.com/office/drawing/2014/main" id="{BC58E94D-2CB0-450C-B262-F1DE5832F371}"/>
              </a:ext>
            </a:extLst>
          </p:cNvPr>
          <p:cNvPicPr>
            <a:picLocks noChangeAspect="1"/>
          </p:cNvPicPr>
          <p:nvPr/>
        </p:nvPicPr>
        <p:blipFill>
          <a:blip r:embed="rId2"/>
          <a:stretch>
            <a:fillRect/>
          </a:stretch>
        </p:blipFill>
        <p:spPr>
          <a:xfrm>
            <a:off x="0" y="0"/>
            <a:ext cx="5208733"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C168732-0453-45DB-81A4-0EEAA6EBCFEA}"/>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8CABEB71-3D1B-4A58-8EAD-0CEBB089C9BE}"/>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Klikk for å redigere tekststiler i malen</a:t>
            </a:r>
          </a:p>
          <a:p>
            <a:pPr lvl="1"/>
            <a:r>
              <a:rPr lang="nb-NO"/>
              <a:t>Andre nivå</a:t>
            </a:r>
          </a:p>
        </p:txBody>
      </p:sp>
      <p:pic>
        <p:nvPicPr>
          <p:cNvPr id="6" name="Bilde 8">
            <a:extLst>
              <a:ext uri="{FF2B5EF4-FFF2-40B4-BE49-F238E27FC236}">
                <a16:creationId xmlns:a16="http://schemas.microsoft.com/office/drawing/2014/main" id="{C5BC0E53-77D1-4032-95F6-FAE1CB3DB26C}"/>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11" name="Plassholder for tittel 17">
            <a:extLst>
              <a:ext uri="{FF2B5EF4-FFF2-40B4-BE49-F238E27FC236}">
                <a16:creationId xmlns:a16="http://schemas.microsoft.com/office/drawing/2014/main" id="{7B40A2C6-4D97-4A97-95B3-DAA024F6EB59}"/>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a:t>Klikk for å redigere tittelstil</a:t>
            </a:r>
            <a:endParaRPr lang="nb-NO" dirty="0"/>
          </a:p>
        </p:txBody>
      </p:sp>
    </p:spTree>
    <p:extLst>
      <p:ext uri="{BB962C8B-B14F-4D97-AF65-F5344CB8AC3E}">
        <p14:creationId xmlns:p14="http://schemas.microsoft.com/office/powerpoint/2010/main" val="519933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de 1 Orange">
    <p:spTree>
      <p:nvGrpSpPr>
        <p:cNvPr id="1" name=""/>
        <p:cNvGrpSpPr/>
        <p:nvPr/>
      </p:nvGrpSpPr>
      <p:grpSpPr>
        <a:xfrm>
          <a:off x="0" y="0"/>
          <a:ext cx="0" cy="0"/>
          <a:chOff x="0" y="0"/>
          <a:chExt cx="0" cy="0"/>
        </a:xfrm>
      </p:grpSpPr>
      <p:pic>
        <p:nvPicPr>
          <p:cNvPr id="2" name="Bilde 2">
            <a:extLst>
              <a:ext uri="{FF2B5EF4-FFF2-40B4-BE49-F238E27FC236}">
                <a16:creationId xmlns:a16="http://schemas.microsoft.com/office/drawing/2014/main" id="{E8F6E34D-ECB4-4AD6-AE2A-2505D727A3FC}"/>
              </a:ext>
            </a:extLst>
          </p:cNvPr>
          <p:cNvPicPr>
            <a:picLocks noChangeAspect="1"/>
          </p:cNvPicPr>
          <p:nvPr/>
        </p:nvPicPr>
        <p:blipFill>
          <a:blip r:embed="rId2"/>
          <a:srcRect/>
          <a:stretch>
            <a:fillRect/>
          </a:stretch>
        </p:blipFill>
        <p:spPr>
          <a:xfrm>
            <a:off x="0" y="2480139"/>
            <a:ext cx="3328571" cy="4377861"/>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432B49C6-0566-4F98-9716-DA7CC461588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E1BCC6B9-0DA3-426E-997A-E06FBEA86AA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dirty="0"/>
              <a:t>Klikk for å redigere tekststiler i malen</a:t>
            </a:r>
          </a:p>
          <a:p>
            <a:pPr lvl="1"/>
            <a:r>
              <a:rPr lang="nb-NO" dirty="0"/>
              <a:t>Andre nivå</a:t>
            </a:r>
          </a:p>
        </p:txBody>
      </p:sp>
      <p:pic>
        <p:nvPicPr>
          <p:cNvPr id="6" name="Bilde 8">
            <a:extLst>
              <a:ext uri="{FF2B5EF4-FFF2-40B4-BE49-F238E27FC236}">
                <a16:creationId xmlns:a16="http://schemas.microsoft.com/office/drawing/2014/main" id="{8F536C4E-9041-4E27-9BAC-884A8087EC14}"/>
              </a:ext>
            </a:extLst>
          </p:cNvPr>
          <p:cNvPicPr>
            <a:picLocks noChangeAspect="1"/>
          </p:cNvPicPr>
          <p:nvPr/>
        </p:nvPicPr>
        <p:blipFill>
          <a:blip r:embed="rId4"/>
          <a:stretch>
            <a:fillRect/>
          </a:stretch>
        </p:blipFill>
        <p:spPr>
          <a:xfrm>
            <a:off x="3681529" y="1389019"/>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E6DFCC3E-F3A4-448A-AEED-C7540D4BD6D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a:t>Klikk for å redigere tittelstil</a:t>
            </a:r>
            <a:endParaRPr lang="nb-NO" dirty="0"/>
          </a:p>
        </p:txBody>
      </p:sp>
    </p:spTree>
    <p:extLst>
      <p:ext uri="{BB962C8B-B14F-4D97-AF65-F5344CB8AC3E}">
        <p14:creationId xmlns:p14="http://schemas.microsoft.com/office/powerpoint/2010/main" val="246322632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lde 1 Gult">
    <p:spTree>
      <p:nvGrpSpPr>
        <p:cNvPr id="1" name=""/>
        <p:cNvGrpSpPr/>
        <p:nvPr/>
      </p:nvGrpSpPr>
      <p:grpSpPr>
        <a:xfrm>
          <a:off x="0" y="0"/>
          <a:ext cx="0" cy="0"/>
          <a:chOff x="0" y="0"/>
          <a:chExt cx="0" cy="0"/>
        </a:xfrm>
      </p:grpSpPr>
      <p:pic>
        <p:nvPicPr>
          <p:cNvPr id="2" name="Bilde 2">
            <a:extLst>
              <a:ext uri="{FF2B5EF4-FFF2-40B4-BE49-F238E27FC236}">
                <a16:creationId xmlns:a16="http://schemas.microsoft.com/office/drawing/2014/main" id="{9D2D7E66-A07F-4863-B94B-EEB3DEC0E9EE}"/>
              </a:ext>
            </a:extLst>
          </p:cNvPr>
          <p:cNvPicPr>
            <a:picLocks noChangeAspect="1"/>
          </p:cNvPicPr>
          <p:nvPr/>
        </p:nvPicPr>
        <p:blipFill>
          <a:blip r:embed="rId2"/>
          <a:srcRect/>
          <a:stretch>
            <a:fillRect/>
          </a:stretch>
        </p:blipFill>
        <p:spPr>
          <a:xfrm>
            <a:off x="1225" y="2603031"/>
            <a:ext cx="3230845" cy="4251329"/>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5B4F185E-4B60-400B-AC34-E1660D76B6B5}"/>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9F759A5D-47C3-4679-BF31-EA130F24802E}"/>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Klikk for å redigere tekststiler i malen</a:t>
            </a:r>
          </a:p>
          <a:p>
            <a:pPr lvl="1"/>
            <a:r>
              <a:rPr lang="nb-NO"/>
              <a:t>Andre nivå</a:t>
            </a:r>
          </a:p>
        </p:txBody>
      </p:sp>
      <p:pic>
        <p:nvPicPr>
          <p:cNvPr id="6" name="Bilde 9">
            <a:extLst>
              <a:ext uri="{FF2B5EF4-FFF2-40B4-BE49-F238E27FC236}">
                <a16:creationId xmlns:a16="http://schemas.microsoft.com/office/drawing/2014/main" id="{B2D05D69-67EB-47B8-A38A-488C11614A20}"/>
              </a:ext>
            </a:extLst>
          </p:cNvPr>
          <p:cNvPicPr>
            <a:picLocks noChangeAspect="1"/>
          </p:cNvPicPr>
          <p:nvPr/>
        </p:nvPicPr>
        <p:blipFill>
          <a:blip r:embed="rId4"/>
          <a:stretch>
            <a:fillRect/>
          </a:stretch>
        </p:blipFill>
        <p:spPr>
          <a:xfrm>
            <a:off x="3681529" y="1386614"/>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43AAA54A-73D6-4012-938E-76E0D5DCBC6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a:t>Klikk for å redigere tittelstil</a:t>
            </a:r>
            <a:endParaRPr lang="nb-NO" dirty="0"/>
          </a:p>
        </p:txBody>
      </p:sp>
    </p:spTree>
    <p:extLst>
      <p:ext uri="{BB962C8B-B14F-4D97-AF65-F5344CB8AC3E}">
        <p14:creationId xmlns:p14="http://schemas.microsoft.com/office/powerpoint/2010/main" val="1802520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e 2 Blå">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B91061AA-9644-4C49-85AB-E5FE856EFD88}"/>
              </a:ext>
            </a:extLst>
          </p:cNvPr>
          <p:cNvPicPr>
            <a:picLocks noChangeAspect="1"/>
          </p:cNvPicPr>
          <p:nvPr/>
        </p:nvPicPr>
        <p:blipFill>
          <a:blip r:embed="rId2"/>
          <a:stretch>
            <a:fillRect/>
          </a:stretch>
        </p:blipFill>
        <p:spPr>
          <a:xfrm>
            <a:off x="2917" y="3152774"/>
            <a:ext cx="3682974" cy="3705225"/>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089C5025-CAFA-4512-897B-B088B43D5E1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497ACFEB-2BD2-488B-8364-446828F5F7E4}"/>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0BBCEA08-AD66-4662-9430-2AE49F448E7E}"/>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D00E6915-85A2-4535-8A02-A356A627B59A}"/>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859838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e 2 Grå">
    <p:spTree>
      <p:nvGrpSpPr>
        <p:cNvPr id="1" name=""/>
        <p:cNvGrpSpPr/>
        <p:nvPr/>
      </p:nvGrpSpPr>
      <p:grpSpPr>
        <a:xfrm>
          <a:off x="0" y="0"/>
          <a:ext cx="0" cy="0"/>
          <a:chOff x="0" y="0"/>
          <a:chExt cx="0" cy="0"/>
        </a:xfrm>
      </p:grpSpPr>
      <p:pic>
        <p:nvPicPr>
          <p:cNvPr id="2" name="Bilde 6">
            <a:extLst>
              <a:ext uri="{FF2B5EF4-FFF2-40B4-BE49-F238E27FC236}">
                <a16:creationId xmlns:a16="http://schemas.microsoft.com/office/drawing/2014/main" id="{9BAA7935-BB82-4005-9A2B-8A9A56C684AC}"/>
              </a:ext>
            </a:extLst>
          </p:cNvPr>
          <p:cNvPicPr>
            <a:picLocks noChangeAspect="1"/>
          </p:cNvPicPr>
          <p:nvPr/>
        </p:nvPicPr>
        <p:blipFill>
          <a:blip r:embed="rId2"/>
          <a:srcRect/>
          <a:stretch>
            <a:fillRect/>
          </a:stretch>
        </p:blipFill>
        <p:spPr>
          <a:xfrm>
            <a:off x="9710" y="0"/>
            <a:ext cx="6803218"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181D228-85D7-4675-8A5E-AA858DE1F515}"/>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A501E8E6-A477-4733-848B-337D6CD16054}"/>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8A31BF2E-0BF0-4A9C-BF69-34D6302EF6F9}"/>
              </a:ext>
            </a:extLst>
          </p:cNvPr>
          <p:cNvPicPr>
            <a:picLocks noChangeAspect="1"/>
          </p:cNvPicPr>
          <p:nvPr/>
        </p:nvPicPr>
        <p:blipFill>
          <a:blip r:embed="rId4"/>
          <a:stretch>
            <a:fillRect/>
          </a:stretch>
        </p:blipFill>
        <p:spPr>
          <a:xfrm>
            <a:off x="3681529" y="1379445"/>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000BC9A7-A0D0-419A-BE42-70E78CB556F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283599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e 2 Orange">
    <p:spTree>
      <p:nvGrpSpPr>
        <p:cNvPr id="1" name=""/>
        <p:cNvGrpSpPr/>
        <p:nvPr/>
      </p:nvGrpSpPr>
      <p:grpSpPr>
        <a:xfrm>
          <a:off x="0" y="0"/>
          <a:ext cx="0" cy="0"/>
          <a:chOff x="0" y="0"/>
          <a:chExt cx="0" cy="0"/>
        </a:xfrm>
      </p:grpSpPr>
      <p:pic>
        <p:nvPicPr>
          <p:cNvPr id="2" name="Bilde 6">
            <a:extLst>
              <a:ext uri="{FF2B5EF4-FFF2-40B4-BE49-F238E27FC236}">
                <a16:creationId xmlns:a16="http://schemas.microsoft.com/office/drawing/2014/main" id="{2B503912-75BD-40B0-AEDC-B684BF585687}"/>
              </a:ext>
            </a:extLst>
          </p:cNvPr>
          <p:cNvPicPr>
            <a:picLocks noChangeAspect="1"/>
          </p:cNvPicPr>
          <p:nvPr/>
        </p:nvPicPr>
        <p:blipFill>
          <a:blip r:embed="rId2"/>
          <a:srcRect/>
          <a:stretch>
            <a:fillRect/>
          </a:stretch>
        </p:blipFill>
        <p:spPr>
          <a:xfrm>
            <a:off x="9710" y="3209925"/>
            <a:ext cx="3620250" cy="362751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B2A39E5A-0126-4817-9E9D-F25FA0265BB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D943E6C9-0BCC-474A-9014-4241E3500ED8}"/>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79523E9A-9BCE-451A-B95E-F596E62B0E45}"/>
              </a:ext>
            </a:extLst>
          </p:cNvPr>
          <p:cNvPicPr>
            <a:picLocks noChangeAspect="1"/>
          </p:cNvPicPr>
          <p:nvPr/>
        </p:nvPicPr>
        <p:blipFill>
          <a:blip r:embed="rId4"/>
          <a:stretch>
            <a:fillRect/>
          </a:stretch>
        </p:blipFill>
        <p:spPr>
          <a:xfrm>
            <a:off x="3681529" y="1379445"/>
            <a:ext cx="7846438" cy="127778"/>
          </a:xfrm>
          <a:prstGeom prst="rect">
            <a:avLst/>
          </a:prstGeom>
          <a:noFill/>
          <a:ln cap="flat">
            <a:noFill/>
          </a:ln>
        </p:spPr>
      </p:pic>
      <p:sp>
        <p:nvSpPr>
          <p:cNvPr id="8" name="Plassholder for tittel 17">
            <a:extLst>
              <a:ext uri="{FF2B5EF4-FFF2-40B4-BE49-F238E27FC236}">
                <a16:creationId xmlns:a16="http://schemas.microsoft.com/office/drawing/2014/main" id="{CA5694A7-7965-4CA2-A0DF-BE4415127211}"/>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705502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 3 Blålilla">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132BE9D1-EBF1-465C-A762-A28A7A844AC0}"/>
              </a:ext>
            </a:extLst>
          </p:cNvPr>
          <p:cNvPicPr>
            <a:picLocks noChangeAspect="1"/>
          </p:cNvPicPr>
          <p:nvPr/>
        </p:nvPicPr>
        <p:blipFill>
          <a:blip r:embed="rId2"/>
          <a:srcRect/>
          <a:stretch>
            <a:fillRect/>
          </a:stretch>
        </p:blipFill>
        <p:spPr>
          <a:xfrm>
            <a:off x="0" y="0"/>
            <a:ext cx="567194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28CF22E6-50F1-4C65-AE51-252B25ED2B5D}"/>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1A43277B-2016-4294-9611-5C3A256B09F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8">
            <a:extLst>
              <a:ext uri="{FF2B5EF4-FFF2-40B4-BE49-F238E27FC236}">
                <a16:creationId xmlns:a16="http://schemas.microsoft.com/office/drawing/2014/main" id="{CD092ED9-1DE0-4E44-9162-4AD765F5801B}"/>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7DEAD5E4-E2F2-45B2-A359-5173384FFFC5}"/>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45489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 3 Orange">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7383B341-2435-4078-9B4D-7D5BA6587E41}"/>
              </a:ext>
            </a:extLst>
          </p:cNvPr>
          <p:cNvPicPr>
            <a:picLocks noChangeAspect="1"/>
          </p:cNvPicPr>
          <p:nvPr/>
        </p:nvPicPr>
        <p:blipFill>
          <a:blip r:embed="rId2"/>
          <a:srcRect/>
          <a:stretch>
            <a:fillRect/>
          </a:stretch>
        </p:blipFill>
        <p:spPr>
          <a:xfrm>
            <a:off x="0" y="0"/>
            <a:ext cx="567194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3160FAA9-F550-48CF-9AFB-7C54802830DE}"/>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D9DF001B-B912-4C8A-AAAE-288B284CFE65}"/>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9">
            <a:extLst>
              <a:ext uri="{FF2B5EF4-FFF2-40B4-BE49-F238E27FC236}">
                <a16:creationId xmlns:a16="http://schemas.microsoft.com/office/drawing/2014/main" id="{4CEFEA70-77D9-464F-8419-E5DD73766B68}"/>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C00D77DF-FA44-49BC-AA54-CF5C8414F556}"/>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441341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e 3 Gråblå">
    <p:spTree>
      <p:nvGrpSpPr>
        <p:cNvPr id="1" name=""/>
        <p:cNvGrpSpPr/>
        <p:nvPr/>
      </p:nvGrpSpPr>
      <p:grpSpPr>
        <a:xfrm>
          <a:off x="0" y="0"/>
          <a:ext cx="0" cy="0"/>
          <a:chOff x="0" y="0"/>
          <a:chExt cx="0" cy="0"/>
        </a:xfrm>
      </p:grpSpPr>
      <p:pic>
        <p:nvPicPr>
          <p:cNvPr id="2" name="Bilde 5">
            <a:extLst>
              <a:ext uri="{FF2B5EF4-FFF2-40B4-BE49-F238E27FC236}">
                <a16:creationId xmlns:a16="http://schemas.microsoft.com/office/drawing/2014/main" id="{6154D166-5B2E-4A0D-AE2B-51FBB043FED0}"/>
              </a:ext>
            </a:extLst>
          </p:cNvPr>
          <p:cNvPicPr>
            <a:picLocks noChangeAspect="1"/>
          </p:cNvPicPr>
          <p:nvPr/>
        </p:nvPicPr>
        <p:blipFill>
          <a:blip r:embed="rId2"/>
          <a:stretch>
            <a:fillRect/>
          </a:stretch>
        </p:blipFill>
        <p:spPr>
          <a:xfrm>
            <a:off x="0" y="0"/>
            <a:ext cx="567194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217E85EC-A1FE-4CD9-BF89-EAD3816204B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F7468549-7019-41D2-AFC6-E6E5E16660CA}"/>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3">
            <a:extLst>
              <a:ext uri="{FF2B5EF4-FFF2-40B4-BE49-F238E27FC236}">
                <a16:creationId xmlns:a16="http://schemas.microsoft.com/office/drawing/2014/main" id="{7E0D8DAD-900E-4F3B-A67D-8880B9BCC074}"/>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F36DE92D-4853-4000-8E30-50290F8466A6}"/>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246661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4 Blålilla">
    <p:spTree>
      <p:nvGrpSpPr>
        <p:cNvPr id="1" name=""/>
        <p:cNvGrpSpPr/>
        <p:nvPr/>
      </p:nvGrpSpPr>
      <p:grpSpPr>
        <a:xfrm>
          <a:off x="0" y="0"/>
          <a:ext cx="0" cy="0"/>
          <a:chOff x="0" y="0"/>
          <a:chExt cx="0" cy="0"/>
        </a:xfrm>
      </p:grpSpPr>
      <p:pic>
        <p:nvPicPr>
          <p:cNvPr id="2" name="Bilde 9" descr="Et bilde som inneholder foto, mann, stående, hvit&#10;&#10;Automatisk generert beskrivelse">
            <a:extLst>
              <a:ext uri="{FF2B5EF4-FFF2-40B4-BE49-F238E27FC236}">
                <a16:creationId xmlns:a16="http://schemas.microsoft.com/office/drawing/2014/main" id="{FDDCFF11-30B8-4E77-970A-7E8743C05689}"/>
              </a:ext>
            </a:extLst>
          </p:cNvPr>
          <p:cNvPicPr>
            <a:picLocks noChangeAspect="1"/>
          </p:cNvPicPr>
          <p:nvPr/>
        </p:nvPicPr>
        <p:blipFill>
          <a:blip r:embed="rId2"/>
          <a:stretch>
            <a:fillRect/>
          </a:stretch>
        </p:blipFill>
        <p:spPr>
          <a:xfrm>
            <a:off x="0" y="1930928"/>
            <a:ext cx="3479885" cy="4927071"/>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2E9EDB4-C032-4DB3-9F18-1A065365EC50}"/>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751CA0E0-1C45-4BE4-AFC0-D8BD48A82D43}"/>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2C8631B5-3739-42E0-8C2D-77738FB13B77}"/>
              </a:ext>
            </a:extLst>
          </p:cNvPr>
          <p:cNvPicPr>
            <a:picLocks noChangeAspect="1"/>
          </p:cNvPicPr>
          <p:nvPr/>
        </p:nvPicPr>
        <p:blipFill>
          <a:blip r:embed="rId4"/>
          <a:stretch>
            <a:fillRect/>
          </a:stretch>
        </p:blipFill>
        <p:spPr>
          <a:xfrm>
            <a:off x="3681529" y="1382965"/>
            <a:ext cx="7846438" cy="120801"/>
          </a:xfrm>
          <a:prstGeom prst="rect">
            <a:avLst/>
          </a:prstGeom>
          <a:noFill/>
          <a:ln cap="flat">
            <a:noFill/>
          </a:ln>
        </p:spPr>
      </p:pic>
      <p:sp>
        <p:nvSpPr>
          <p:cNvPr id="8" name="Plassholder for tittel 17">
            <a:extLst>
              <a:ext uri="{FF2B5EF4-FFF2-40B4-BE49-F238E27FC236}">
                <a16:creationId xmlns:a16="http://schemas.microsoft.com/office/drawing/2014/main" id="{3E0A7EAB-F46D-4051-BEC9-38382E1ED9C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452970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 4 lilla">
    <p:spTree>
      <p:nvGrpSpPr>
        <p:cNvPr id="1" name=""/>
        <p:cNvGrpSpPr/>
        <p:nvPr/>
      </p:nvGrpSpPr>
      <p:grpSpPr>
        <a:xfrm>
          <a:off x="0" y="0"/>
          <a:ext cx="0" cy="0"/>
          <a:chOff x="0" y="0"/>
          <a:chExt cx="0" cy="0"/>
        </a:xfrm>
      </p:grpSpPr>
      <p:pic>
        <p:nvPicPr>
          <p:cNvPr id="2" name="Bilde 11" descr="Et bilde som inneholder foto, mann, hvit&#10;&#10;Automatisk generert beskrivelse">
            <a:extLst>
              <a:ext uri="{FF2B5EF4-FFF2-40B4-BE49-F238E27FC236}">
                <a16:creationId xmlns:a16="http://schemas.microsoft.com/office/drawing/2014/main" id="{677B7CD0-D6D0-4C10-A4FE-4EDB82ED5117}"/>
              </a:ext>
            </a:extLst>
          </p:cNvPr>
          <p:cNvPicPr>
            <a:picLocks noChangeAspect="1"/>
          </p:cNvPicPr>
          <p:nvPr/>
        </p:nvPicPr>
        <p:blipFill>
          <a:blip r:embed="rId2"/>
          <a:stretch>
            <a:fillRect/>
          </a:stretch>
        </p:blipFill>
        <p:spPr>
          <a:xfrm>
            <a:off x="0" y="1809750"/>
            <a:ext cx="3565471" cy="504825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56C40C87-C1FE-4319-83DB-D6FB7AF8EEB4}"/>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E522564E-2DEA-475B-A315-4A3780184720}"/>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4">
            <a:extLst>
              <a:ext uri="{FF2B5EF4-FFF2-40B4-BE49-F238E27FC236}">
                <a16:creationId xmlns:a16="http://schemas.microsoft.com/office/drawing/2014/main" id="{6A5F0CB6-4685-4B02-9783-2FA75417AF10}"/>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575FD3C3-5720-4EF0-904D-F9E642F1B0B6}"/>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555528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4 Grå">
    <p:spTree>
      <p:nvGrpSpPr>
        <p:cNvPr id="1" name=""/>
        <p:cNvGrpSpPr/>
        <p:nvPr/>
      </p:nvGrpSpPr>
      <p:grpSpPr>
        <a:xfrm>
          <a:off x="0" y="0"/>
          <a:ext cx="0" cy="0"/>
          <a:chOff x="0" y="0"/>
          <a:chExt cx="0" cy="0"/>
        </a:xfrm>
      </p:grpSpPr>
      <p:pic>
        <p:nvPicPr>
          <p:cNvPr id="2" name="Bilde 11" descr="Et bilde som inneholder foto, mann, hvit&#10;&#10;Automatisk generert beskrivelse">
            <a:extLst>
              <a:ext uri="{FF2B5EF4-FFF2-40B4-BE49-F238E27FC236}">
                <a16:creationId xmlns:a16="http://schemas.microsoft.com/office/drawing/2014/main" id="{011A8265-A99E-4156-8791-274EB7E3C6AF}"/>
              </a:ext>
            </a:extLst>
          </p:cNvPr>
          <p:cNvPicPr>
            <a:picLocks noChangeAspect="1"/>
          </p:cNvPicPr>
          <p:nvPr/>
        </p:nvPicPr>
        <p:blipFill>
          <a:blip r:embed="rId2"/>
          <a:stretch>
            <a:fillRect/>
          </a:stretch>
        </p:blipFill>
        <p:spPr>
          <a:xfrm>
            <a:off x="0" y="0"/>
            <a:ext cx="4843659"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D6F2918E-6091-4A04-9C75-06A64DC851A5}"/>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8737F17B-4942-49A8-AEE9-A4E67EBE20AB}"/>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4">
            <a:extLst>
              <a:ext uri="{FF2B5EF4-FFF2-40B4-BE49-F238E27FC236}">
                <a16:creationId xmlns:a16="http://schemas.microsoft.com/office/drawing/2014/main" id="{5B185F11-1632-4754-85E9-65C5CD759DB5}"/>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0FB248D0-D3E4-450C-ADDC-2009439D4CFE}"/>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961783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e 5 Blå">
    <p:spTree>
      <p:nvGrpSpPr>
        <p:cNvPr id="1" name=""/>
        <p:cNvGrpSpPr/>
        <p:nvPr/>
      </p:nvGrpSpPr>
      <p:grpSpPr>
        <a:xfrm>
          <a:off x="0" y="0"/>
          <a:ext cx="0" cy="0"/>
          <a:chOff x="0" y="0"/>
          <a:chExt cx="0" cy="0"/>
        </a:xfrm>
      </p:grpSpPr>
      <p:pic>
        <p:nvPicPr>
          <p:cNvPr id="2" name="Bilde 7" descr="Et bilde som inneholder mann, stor, fly, stående&#10;&#10;Automatisk generert beskrivelse">
            <a:extLst>
              <a:ext uri="{FF2B5EF4-FFF2-40B4-BE49-F238E27FC236}">
                <a16:creationId xmlns:a16="http://schemas.microsoft.com/office/drawing/2014/main" id="{85BB54CB-7D18-4845-8E05-79E4B0AC1A3C}"/>
              </a:ext>
            </a:extLst>
          </p:cNvPr>
          <p:cNvPicPr>
            <a:picLocks noChangeAspect="1"/>
          </p:cNvPicPr>
          <p:nvPr/>
        </p:nvPicPr>
        <p:blipFill>
          <a:blip r:embed="rId2"/>
          <a:stretch>
            <a:fillRect/>
          </a:stretch>
        </p:blipFill>
        <p:spPr>
          <a:xfrm>
            <a:off x="0" y="2847974"/>
            <a:ext cx="3800878" cy="4010025"/>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6E6796D1-FC5C-4B1E-B2E3-860496802B6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9924C15C-EFB3-484A-9A69-8CB948905035}"/>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20A2C07B-D2EE-41B4-A031-E8B83AD64FFC}"/>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13D86BE3-05D5-43B1-9BF3-AEC515C1F02B}"/>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285827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e 5 Blålilla">
    <p:spTree>
      <p:nvGrpSpPr>
        <p:cNvPr id="1" name=""/>
        <p:cNvGrpSpPr/>
        <p:nvPr/>
      </p:nvGrpSpPr>
      <p:grpSpPr>
        <a:xfrm>
          <a:off x="0" y="0"/>
          <a:ext cx="0" cy="0"/>
          <a:chOff x="0" y="0"/>
          <a:chExt cx="0" cy="0"/>
        </a:xfrm>
      </p:grpSpPr>
      <p:pic>
        <p:nvPicPr>
          <p:cNvPr id="2" name="Bilde 14">
            <a:extLst>
              <a:ext uri="{FF2B5EF4-FFF2-40B4-BE49-F238E27FC236}">
                <a16:creationId xmlns:a16="http://schemas.microsoft.com/office/drawing/2014/main" id="{A42AD2B3-ED45-4CA9-B0B6-A7838301C061}"/>
              </a:ext>
            </a:extLst>
          </p:cNvPr>
          <p:cNvPicPr>
            <a:picLocks noChangeAspect="1"/>
          </p:cNvPicPr>
          <p:nvPr/>
        </p:nvPicPr>
        <p:blipFill>
          <a:blip r:embed="rId2"/>
          <a:stretch>
            <a:fillRect/>
          </a:stretch>
        </p:blipFill>
        <p:spPr>
          <a:xfrm>
            <a:off x="0" y="3143250"/>
            <a:ext cx="3521003" cy="371475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842EE1ED-06CF-4A0C-845B-670B2C98E673}"/>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10DA47C9-A4D5-4020-9FEE-E71BF2E4FEA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8C3BFD28-3A1D-4F8D-A5FA-CCC691BE52C3}"/>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7F950FF8-ED8D-4B6A-BC80-8BF0330C30BC}"/>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809689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e 5 Orange">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A24D380D-87D8-49BC-9A54-F2B8DCB6B19F}"/>
              </a:ext>
            </a:extLst>
          </p:cNvPr>
          <p:cNvPicPr>
            <a:picLocks noChangeAspect="1"/>
          </p:cNvPicPr>
          <p:nvPr/>
        </p:nvPicPr>
        <p:blipFill>
          <a:blip r:embed="rId2"/>
          <a:stretch>
            <a:fillRect/>
          </a:stretch>
        </p:blipFill>
        <p:spPr>
          <a:xfrm>
            <a:off x="0" y="-10890"/>
            <a:ext cx="6500314"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EC98B73A-C417-4675-8A49-10564002ED11}"/>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A52B1C2A-37B5-4118-B7F2-244EE0002A99}"/>
              </a:ext>
            </a:extLst>
          </p:cNvPr>
          <p:cNvSpPr txBox="1">
            <a:spLocks noGrp="1"/>
          </p:cNvSpPr>
          <p:nvPr>
            <p:ph idx="4294967295"/>
          </p:nvPr>
        </p:nvSpPr>
        <p:spPr>
          <a:xfrm>
            <a:off x="3681529" y="192547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6F133244-D33A-4917-AAB4-6B1B6741BD47}"/>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743C9C05-C03C-44F6-8D58-1B6D069DE32C}"/>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2726921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 6 Blå">
    <p:spTree>
      <p:nvGrpSpPr>
        <p:cNvPr id="1" name=""/>
        <p:cNvGrpSpPr/>
        <p:nvPr/>
      </p:nvGrpSpPr>
      <p:grpSpPr>
        <a:xfrm>
          <a:off x="0" y="0"/>
          <a:ext cx="0" cy="0"/>
          <a:chOff x="0" y="0"/>
          <a:chExt cx="0" cy="0"/>
        </a:xfrm>
      </p:grpSpPr>
      <p:pic>
        <p:nvPicPr>
          <p:cNvPr id="2" name="Bilde 9" descr="Et bilde som inneholder mann, snø, vann, stående&#10;&#10;Automatisk generert beskrivelse">
            <a:extLst>
              <a:ext uri="{FF2B5EF4-FFF2-40B4-BE49-F238E27FC236}">
                <a16:creationId xmlns:a16="http://schemas.microsoft.com/office/drawing/2014/main" id="{AA0A2F36-2B9D-47E9-94C4-4698D982B4B2}"/>
              </a:ext>
            </a:extLst>
          </p:cNvPr>
          <p:cNvPicPr>
            <a:picLocks noChangeAspect="1"/>
          </p:cNvPicPr>
          <p:nvPr/>
        </p:nvPicPr>
        <p:blipFill>
          <a:blip r:embed="rId2"/>
          <a:stretch>
            <a:fillRect/>
          </a:stretch>
        </p:blipFill>
        <p:spPr>
          <a:xfrm>
            <a:off x="0" y="2009774"/>
            <a:ext cx="3936713" cy="4848225"/>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F0D4DC07-4A62-4084-87E8-4E96F68BC9F7}"/>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79221ABA-7F6B-457D-BFBE-09D51BE7E00A}"/>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4">
            <a:extLst>
              <a:ext uri="{FF2B5EF4-FFF2-40B4-BE49-F238E27FC236}">
                <a16:creationId xmlns:a16="http://schemas.microsoft.com/office/drawing/2014/main" id="{44A6E234-5FFA-4324-9855-521774A99F09}"/>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621F9F37-2A46-4CB3-ADB4-DDCC23F78828}"/>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877364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6 Grønn">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7C607728-7E88-4E71-BA90-FF9BA1BFCE2A}"/>
              </a:ext>
            </a:extLst>
          </p:cNvPr>
          <p:cNvPicPr>
            <a:picLocks noChangeAspect="1"/>
          </p:cNvPicPr>
          <p:nvPr/>
        </p:nvPicPr>
        <p:blipFill>
          <a:blip r:embed="rId2"/>
          <a:stretch>
            <a:fillRect/>
          </a:stretch>
        </p:blipFill>
        <p:spPr>
          <a:xfrm>
            <a:off x="-163284" y="-20747"/>
            <a:ext cx="5728432" cy="6878747"/>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7E6E6458-18B9-421D-B491-0B58CCCC34F2}"/>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84713213-A2E9-4EE8-B14B-385DE3B12E62}"/>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25709C63-DA40-42D1-BBC8-1C4F304F17A4}"/>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F19A07E6-71C7-49D5-99A8-3CD583C1CF2A}"/>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29934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6 Orange">
    <p:spTree>
      <p:nvGrpSpPr>
        <p:cNvPr id="1" name=""/>
        <p:cNvGrpSpPr/>
        <p:nvPr/>
      </p:nvGrpSpPr>
      <p:grpSpPr>
        <a:xfrm>
          <a:off x="0" y="0"/>
          <a:ext cx="0" cy="0"/>
          <a:chOff x="0" y="0"/>
          <a:chExt cx="0" cy="0"/>
        </a:xfrm>
      </p:grpSpPr>
      <p:pic>
        <p:nvPicPr>
          <p:cNvPr id="2" name="Bilde 7" descr="Et bilde som inneholder hatt&#10;&#10;Automatisk generert beskrivelse">
            <a:extLst>
              <a:ext uri="{FF2B5EF4-FFF2-40B4-BE49-F238E27FC236}">
                <a16:creationId xmlns:a16="http://schemas.microsoft.com/office/drawing/2014/main" id="{7693CF44-4EC6-4DE7-BCC7-D4B8DB4BE065}"/>
              </a:ext>
            </a:extLst>
          </p:cNvPr>
          <p:cNvPicPr>
            <a:picLocks noChangeAspect="1"/>
          </p:cNvPicPr>
          <p:nvPr/>
        </p:nvPicPr>
        <p:blipFill>
          <a:blip r:embed="rId2"/>
          <a:stretch>
            <a:fillRect/>
          </a:stretch>
        </p:blipFill>
        <p:spPr>
          <a:xfrm>
            <a:off x="-119740" y="0"/>
            <a:ext cx="5660730"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C881E269-E692-4A6F-A260-4BE87A592F7D}"/>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629B68B4-EE07-46A0-A0B7-22B368EDE3D3}"/>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29E53808-E081-43C9-ACA8-AE79CF805DBE}"/>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33E91701-57FE-4F50-B985-7043FDA851D8}"/>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681319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e 7 Gull/grønt">
    <p:spTree>
      <p:nvGrpSpPr>
        <p:cNvPr id="1" name=""/>
        <p:cNvGrpSpPr/>
        <p:nvPr/>
      </p:nvGrpSpPr>
      <p:grpSpPr>
        <a:xfrm>
          <a:off x="0" y="0"/>
          <a:ext cx="0" cy="0"/>
          <a:chOff x="0" y="0"/>
          <a:chExt cx="0" cy="0"/>
        </a:xfrm>
      </p:grpSpPr>
      <p:pic>
        <p:nvPicPr>
          <p:cNvPr id="2" name="Bilde 7" descr="Et bilde som inneholder mann&#10;&#10;Automatisk generert beskrivelse">
            <a:extLst>
              <a:ext uri="{FF2B5EF4-FFF2-40B4-BE49-F238E27FC236}">
                <a16:creationId xmlns:a16="http://schemas.microsoft.com/office/drawing/2014/main" id="{9B1773FD-70CD-40EA-ACC8-57725A4B34DA}"/>
              </a:ext>
            </a:extLst>
          </p:cNvPr>
          <p:cNvPicPr>
            <a:picLocks noChangeAspect="1"/>
          </p:cNvPicPr>
          <p:nvPr/>
        </p:nvPicPr>
        <p:blipFill>
          <a:blip r:embed="rId2"/>
          <a:stretch>
            <a:fillRect/>
          </a:stretch>
        </p:blipFill>
        <p:spPr>
          <a:xfrm>
            <a:off x="19050" y="8045"/>
            <a:ext cx="5816237" cy="6849956"/>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EF0E2AEE-E3AF-4A24-8AE6-F33864206F0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5313A270-D3C8-4126-A378-53FA3439765D}"/>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5">
            <a:extLst>
              <a:ext uri="{FF2B5EF4-FFF2-40B4-BE49-F238E27FC236}">
                <a16:creationId xmlns:a16="http://schemas.microsoft.com/office/drawing/2014/main" id="{291F92C0-ACA0-4084-8C99-7D5DB35FEF09}"/>
              </a:ext>
            </a:extLst>
          </p:cNvPr>
          <p:cNvPicPr>
            <a:picLocks noChangeAspect="1"/>
          </p:cNvPicPr>
          <p:nvPr/>
        </p:nvPicPr>
        <p:blipFill>
          <a:blip r:embed="rId4"/>
          <a:stretch>
            <a:fillRect/>
          </a:stretch>
        </p:blipFill>
        <p:spPr>
          <a:xfrm>
            <a:off x="3681529" y="1391067"/>
            <a:ext cx="7846438" cy="131783"/>
          </a:xfrm>
          <a:prstGeom prst="rect">
            <a:avLst/>
          </a:prstGeom>
          <a:noFill/>
          <a:ln cap="flat">
            <a:noFill/>
          </a:ln>
        </p:spPr>
      </p:pic>
      <p:sp>
        <p:nvSpPr>
          <p:cNvPr id="8" name="Plassholder for tittel 17">
            <a:extLst>
              <a:ext uri="{FF2B5EF4-FFF2-40B4-BE49-F238E27FC236}">
                <a16:creationId xmlns:a16="http://schemas.microsoft.com/office/drawing/2014/main" id="{EEDFFDC5-B57D-4D32-BA5D-17A23A72A2E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081421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7 Grå">
    <p:spTree>
      <p:nvGrpSpPr>
        <p:cNvPr id="1" name=""/>
        <p:cNvGrpSpPr/>
        <p:nvPr/>
      </p:nvGrpSpPr>
      <p:grpSpPr>
        <a:xfrm>
          <a:off x="0" y="0"/>
          <a:ext cx="0" cy="0"/>
          <a:chOff x="0" y="0"/>
          <a:chExt cx="0" cy="0"/>
        </a:xfrm>
      </p:grpSpPr>
      <p:pic>
        <p:nvPicPr>
          <p:cNvPr id="2" name="Bilde 10" descr="Et bilde som inneholder foto, mann, gammel, holder&#10;&#10;Automatisk generert beskrivelse">
            <a:extLst>
              <a:ext uri="{FF2B5EF4-FFF2-40B4-BE49-F238E27FC236}">
                <a16:creationId xmlns:a16="http://schemas.microsoft.com/office/drawing/2014/main" id="{0D366703-F11C-4347-AC6C-004A27E62F84}"/>
              </a:ext>
            </a:extLst>
          </p:cNvPr>
          <p:cNvPicPr>
            <a:picLocks noChangeAspect="1"/>
          </p:cNvPicPr>
          <p:nvPr/>
        </p:nvPicPr>
        <p:blipFill>
          <a:blip r:embed="rId2"/>
          <a:srcRect/>
          <a:stretch>
            <a:fillRect/>
          </a:stretch>
        </p:blipFill>
        <p:spPr>
          <a:xfrm>
            <a:off x="0" y="2606671"/>
            <a:ext cx="3829018" cy="4251329"/>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5189037A-0EEB-4672-963B-F217DB1C0D79}"/>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3B73C812-41EB-4CC0-8EC9-E9ADE0B5369A}"/>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5">
            <a:extLst>
              <a:ext uri="{FF2B5EF4-FFF2-40B4-BE49-F238E27FC236}">
                <a16:creationId xmlns:a16="http://schemas.microsoft.com/office/drawing/2014/main" id="{80298699-8C25-47FA-AB10-D57FA0E2D1E0}"/>
              </a:ext>
            </a:extLst>
          </p:cNvPr>
          <p:cNvPicPr>
            <a:picLocks noChangeAspect="1"/>
          </p:cNvPicPr>
          <p:nvPr/>
        </p:nvPicPr>
        <p:blipFill>
          <a:blip r:embed="rId4"/>
          <a:stretch>
            <a:fillRect/>
          </a:stretch>
        </p:blipFill>
        <p:spPr>
          <a:xfrm>
            <a:off x="3681529" y="1373511"/>
            <a:ext cx="7846438" cy="139656"/>
          </a:xfrm>
          <a:prstGeom prst="rect">
            <a:avLst/>
          </a:prstGeom>
          <a:noFill/>
          <a:ln cap="flat">
            <a:noFill/>
          </a:ln>
        </p:spPr>
      </p:pic>
      <p:sp>
        <p:nvSpPr>
          <p:cNvPr id="8" name="Plassholder for tittel 17">
            <a:extLst>
              <a:ext uri="{FF2B5EF4-FFF2-40B4-BE49-F238E27FC236}">
                <a16:creationId xmlns:a16="http://schemas.microsoft.com/office/drawing/2014/main" id="{901471B1-956C-432D-A9FA-351D614E37C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721290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7 Orange">
    <p:spTree>
      <p:nvGrpSpPr>
        <p:cNvPr id="1" name=""/>
        <p:cNvGrpSpPr/>
        <p:nvPr/>
      </p:nvGrpSpPr>
      <p:grpSpPr>
        <a:xfrm>
          <a:off x="0" y="0"/>
          <a:ext cx="0" cy="0"/>
          <a:chOff x="0" y="0"/>
          <a:chExt cx="0" cy="0"/>
        </a:xfrm>
      </p:grpSpPr>
      <p:pic>
        <p:nvPicPr>
          <p:cNvPr id="2" name="Bilde 10">
            <a:extLst>
              <a:ext uri="{FF2B5EF4-FFF2-40B4-BE49-F238E27FC236}">
                <a16:creationId xmlns:a16="http://schemas.microsoft.com/office/drawing/2014/main" id="{1B8BEA22-3193-4038-AAB6-8DA43A50AC0F}"/>
              </a:ext>
            </a:extLst>
          </p:cNvPr>
          <p:cNvPicPr>
            <a:picLocks noChangeAspect="1"/>
          </p:cNvPicPr>
          <p:nvPr/>
        </p:nvPicPr>
        <p:blipFill>
          <a:blip r:embed="rId2"/>
          <a:srcRect/>
          <a:stretch>
            <a:fillRect/>
          </a:stretch>
        </p:blipFill>
        <p:spPr>
          <a:xfrm>
            <a:off x="-21772" y="14248"/>
            <a:ext cx="5876929" cy="6843752"/>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31836A8E-F36A-4E9A-B8A9-4D806D2E787B}"/>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78A76D9F-9B04-4A03-8C86-B31E91BB7EA1}"/>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dirty="0"/>
              <a:t>Brødtekst - størrelsen tilpasses tekstvolum</a:t>
            </a:r>
          </a:p>
          <a:p>
            <a:pPr lvl="0"/>
            <a:r>
              <a:rPr lang="nb-NO" dirty="0"/>
              <a:t>Font Arial Nova </a:t>
            </a:r>
            <a:r>
              <a:rPr lang="nb-NO" dirty="0" err="1"/>
              <a:t>Cond</a:t>
            </a:r>
            <a:endParaRPr lang="nb-NO" dirty="0"/>
          </a:p>
        </p:txBody>
      </p:sp>
      <p:pic>
        <p:nvPicPr>
          <p:cNvPr id="6" name="Bilde 16">
            <a:extLst>
              <a:ext uri="{FF2B5EF4-FFF2-40B4-BE49-F238E27FC236}">
                <a16:creationId xmlns:a16="http://schemas.microsoft.com/office/drawing/2014/main" id="{B13D021D-4D5A-4988-A966-8FA8201D6BC5}"/>
              </a:ext>
            </a:extLst>
          </p:cNvPr>
          <p:cNvPicPr>
            <a:picLocks noChangeAspect="1"/>
          </p:cNvPicPr>
          <p:nvPr/>
        </p:nvPicPr>
        <p:blipFill>
          <a:blip r:embed="rId4"/>
          <a:stretch>
            <a:fillRect/>
          </a:stretch>
        </p:blipFill>
        <p:spPr>
          <a:xfrm>
            <a:off x="3681529" y="1383030"/>
            <a:ext cx="7846438" cy="131783"/>
          </a:xfrm>
          <a:prstGeom prst="rect">
            <a:avLst/>
          </a:prstGeom>
          <a:noFill/>
          <a:ln cap="flat">
            <a:noFill/>
          </a:ln>
        </p:spPr>
      </p:pic>
      <p:sp>
        <p:nvSpPr>
          <p:cNvPr id="8" name="Plassholder for tittel 17">
            <a:extLst>
              <a:ext uri="{FF2B5EF4-FFF2-40B4-BE49-F238E27FC236}">
                <a16:creationId xmlns:a16="http://schemas.microsoft.com/office/drawing/2014/main" id="{531931A1-94F9-4F7D-BB1A-0C5411EFB51C}"/>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1508803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8 Blå">
    <p:spTree>
      <p:nvGrpSpPr>
        <p:cNvPr id="1" name=""/>
        <p:cNvGrpSpPr/>
        <p:nvPr/>
      </p:nvGrpSpPr>
      <p:grpSpPr>
        <a:xfrm>
          <a:off x="0" y="0"/>
          <a:ext cx="0" cy="0"/>
          <a:chOff x="0" y="0"/>
          <a:chExt cx="0" cy="0"/>
        </a:xfrm>
      </p:grpSpPr>
      <p:pic>
        <p:nvPicPr>
          <p:cNvPr id="2" name="Bilde 7" descr="Et bilde som inneholder mann&#10;&#10;Automatisk generert beskrivelse">
            <a:extLst>
              <a:ext uri="{FF2B5EF4-FFF2-40B4-BE49-F238E27FC236}">
                <a16:creationId xmlns:a16="http://schemas.microsoft.com/office/drawing/2014/main" id="{616C3525-ADB3-4C8A-B9BA-498B55E6A887}"/>
              </a:ext>
            </a:extLst>
          </p:cNvPr>
          <p:cNvPicPr>
            <a:picLocks noChangeAspect="1"/>
          </p:cNvPicPr>
          <p:nvPr/>
        </p:nvPicPr>
        <p:blipFill>
          <a:blip r:embed="rId2"/>
          <a:stretch>
            <a:fillRect/>
          </a:stretch>
        </p:blipFill>
        <p:spPr>
          <a:xfrm>
            <a:off x="1" y="1510750"/>
            <a:ext cx="3169906" cy="5347249"/>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C823292B-86C7-4A62-A769-429D00ED5AAD}"/>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978B7374-07C9-4613-A66F-35E2693ED007}"/>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0">
            <a:extLst>
              <a:ext uri="{FF2B5EF4-FFF2-40B4-BE49-F238E27FC236}">
                <a16:creationId xmlns:a16="http://schemas.microsoft.com/office/drawing/2014/main" id="{6F6D53FE-2C15-4D3D-BD37-95F8D4FF3E71}"/>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E8B9079B-AB66-4037-B965-D3279EF7024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3904611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8 Turkis">
    <p:spTree>
      <p:nvGrpSpPr>
        <p:cNvPr id="1" name=""/>
        <p:cNvGrpSpPr/>
        <p:nvPr/>
      </p:nvGrpSpPr>
      <p:grpSpPr>
        <a:xfrm>
          <a:off x="0" y="0"/>
          <a:ext cx="0" cy="0"/>
          <a:chOff x="0" y="0"/>
          <a:chExt cx="0" cy="0"/>
        </a:xfrm>
      </p:grpSpPr>
      <p:pic>
        <p:nvPicPr>
          <p:cNvPr id="2" name="Bilde 9">
            <a:extLst>
              <a:ext uri="{FF2B5EF4-FFF2-40B4-BE49-F238E27FC236}">
                <a16:creationId xmlns:a16="http://schemas.microsoft.com/office/drawing/2014/main" id="{081BE1E6-9AE4-4FFD-BEAE-9E9C20478642}"/>
              </a:ext>
            </a:extLst>
          </p:cNvPr>
          <p:cNvPicPr>
            <a:picLocks noChangeAspect="1"/>
          </p:cNvPicPr>
          <p:nvPr/>
        </p:nvPicPr>
        <p:blipFill>
          <a:blip r:embed="rId2"/>
          <a:stretch>
            <a:fillRect/>
          </a:stretch>
        </p:blipFill>
        <p:spPr>
          <a:xfrm>
            <a:off x="0" y="0"/>
            <a:ext cx="4065495"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02637D1F-A4C2-495E-8573-2461DE9F9EB3}"/>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FB9424BB-ECA3-4E97-939F-F2F9A0AA21FF}"/>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A84F69F2-4F89-485F-998C-44EF3D6FD7A3}"/>
              </a:ext>
            </a:extLst>
          </p:cNvPr>
          <p:cNvPicPr>
            <a:picLocks noChangeAspect="1"/>
          </p:cNvPicPr>
          <p:nvPr/>
        </p:nvPicPr>
        <p:blipFill>
          <a:blip r:embed="rId4"/>
          <a:stretch>
            <a:fillRect/>
          </a:stretch>
        </p:blipFill>
        <p:spPr>
          <a:xfrm>
            <a:off x="3684495" y="1373511"/>
            <a:ext cx="7462473" cy="139656"/>
          </a:xfrm>
          <a:prstGeom prst="rect">
            <a:avLst/>
          </a:prstGeom>
          <a:noFill/>
          <a:ln cap="flat">
            <a:noFill/>
          </a:ln>
        </p:spPr>
      </p:pic>
      <p:sp>
        <p:nvSpPr>
          <p:cNvPr id="8" name="Plassholder for tittel 17">
            <a:extLst>
              <a:ext uri="{FF2B5EF4-FFF2-40B4-BE49-F238E27FC236}">
                <a16:creationId xmlns:a16="http://schemas.microsoft.com/office/drawing/2014/main" id="{671BC203-A482-4DF3-9E63-1A24B495AC12}"/>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13089204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8 Orange">
    <p:spTree>
      <p:nvGrpSpPr>
        <p:cNvPr id="1" name=""/>
        <p:cNvGrpSpPr/>
        <p:nvPr/>
      </p:nvGrpSpPr>
      <p:grpSpPr>
        <a:xfrm>
          <a:off x="0" y="0"/>
          <a:ext cx="0" cy="0"/>
          <a:chOff x="0" y="0"/>
          <a:chExt cx="0" cy="0"/>
        </a:xfrm>
      </p:grpSpPr>
      <p:pic>
        <p:nvPicPr>
          <p:cNvPr id="2" name="Bilde 7">
            <a:extLst>
              <a:ext uri="{FF2B5EF4-FFF2-40B4-BE49-F238E27FC236}">
                <a16:creationId xmlns:a16="http://schemas.microsoft.com/office/drawing/2014/main" id="{D66E43B9-2105-4914-9A1A-8B80C37B926F}"/>
              </a:ext>
            </a:extLst>
          </p:cNvPr>
          <p:cNvPicPr>
            <a:picLocks noChangeAspect="1"/>
          </p:cNvPicPr>
          <p:nvPr/>
        </p:nvPicPr>
        <p:blipFill>
          <a:blip r:embed="rId2"/>
          <a:stretch>
            <a:fillRect/>
          </a:stretch>
        </p:blipFill>
        <p:spPr>
          <a:xfrm>
            <a:off x="0" y="0"/>
            <a:ext cx="4065495" cy="6858000"/>
          </a:xfrm>
          <a:prstGeom prst="rect">
            <a:avLst/>
          </a:prstGeom>
          <a:noFill/>
          <a:ln cap="flat">
            <a:noFill/>
          </a:ln>
        </p:spPr>
      </p:pic>
      <p:pic>
        <p:nvPicPr>
          <p:cNvPr id="3" name="Bilde 5" descr="Et bilde som inneholder bord&#10;&#10;Automatisk generert beskrivelse">
            <a:extLst>
              <a:ext uri="{FF2B5EF4-FFF2-40B4-BE49-F238E27FC236}">
                <a16:creationId xmlns:a16="http://schemas.microsoft.com/office/drawing/2014/main" id="{C9E7FEF6-8074-4DA9-A617-A1A04DD1BB24}"/>
              </a:ext>
            </a:extLst>
          </p:cNvPr>
          <p:cNvPicPr>
            <a:picLocks noChangeAspect="1"/>
          </p:cNvPicPr>
          <p:nvPr/>
        </p:nvPicPr>
        <p:blipFill>
          <a:blip r:embed="rId3"/>
          <a:stretch>
            <a:fillRect/>
          </a:stretch>
        </p:blipFill>
        <p:spPr>
          <a:xfrm>
            <a:off x="9022686" y="6322143"/>
            <a:ext cx="2505282" cy="316409"/>
          </a:xfrm>
          <a:prstGeom prst="rect">
            <a:avLst/>
          </a:prstGeom>
          <a:noFill/>
          <a:ln cap="flat">
            <a:noFill/>
          </a:ln>
        </p:spPr>
      </p:pic>
      <p:sp>
        <p:nvSpPr>
          <p:cNvPr id="5" name="Plassholder for innhold 19">
            <a:extLst>
              <a:ext uri="{FF2B5EF4-FFF2-40B4-BE49-F238E27FC236}">
                <a16:creationId xmlns:a16="http://schemas.microsoft.com/office/drawing/2014/main" id="{C61CF68D-62B8-40E4-B5C9-AA6AB58ECB24}"/>
              </a:ext>
            </a:extLst>
          </p:cNvPr>
          <p:cNvSpPr txBox="1">
            <a:spLocks noGrp="1"/>
          </p:cNvSpPr>
          <p:nvPr>
            <p:ph idx="4294967295"/>
          </p:nvPr>
        </p:nvSpPr>
        <p:spPr>
          <a:xfrm>
            <a:off x="3681529" y="1930929"/>
            <a:ext cx="7846438" cy="4251329"/>
          </a:xfrm>
        </p:spPr>
        <p:txBody>
          <a:bodyPr/>
          <a:lstStyle>
            <a:lvl1pPr>
              <a:defRPr/>
            </a:lvl1pPr>
            <a:lvl2pPr>
              <a:defRPr/>
            </a:lvl2pPr>
          </a:lstStyle>
          <a:p>
            <a:pPr lvl="0"/>
            <a:r>
              <a:rPr lang="nb-NO"/>
              <a:t>Brødtekst - størrelsen tilpasses tekstvolum</a:t>
            </a:r>
          </a:p>
          <a:p>
            <a:pPr lvl="0"/>
            <a:r>
              <a:rPr lang="nb-NO"/>
              <a:t>Font Arial Nova Cond</a:t>
            </a:r>
          </a:p>
        </p:txBody>
      </p:sp>
      <p:pic>
        <p:nvPicPr>
          <p:cNvPr id="6" name="Bilde 12">
            <a:extLst>
              <a:ext uri="{FF2B5EF4-FFF2-40B4-BE49-F238E27FC236}">
                <a16:creationId xmlns:a16="http://schemas.microsoft.com/office/drawing/2014/main" id="{7DB6B55C-C92B-4E61-A560-458797439E0A}"/>
              </a:ext>
            </a:extLst>
          </p:cNvPr>
          <p:cNvPicPr>
            <a:picLocks noChangeAspect="1"/>
          </p:cNvPicPr>
          <p:nvPr/>
        </p:nvPicPr>
        <p:blipFill>
          <a:blip r:embed="rId4"/>
          <a:stretch>
            <a:fillRect/>
          </a:stretch>
        </p:blipFill>
        <p:spPr>
          <a:xfrm>
            <a:off x="3681529" y="1382965"/>
            <a:ext cx="7846438" cy="127787"/>
          </a:xfrm>
          <a:prstGeom prst="rect">
            <a:avLst/>
          </a:prstGeom>
          <a:noFill/>
          <a:ln cap="flat">
            <a:noFill/>
          </a:ln>
        </p:spPr>
      </p:pic>
      <p:sp>
        <p:nvSpPr>
          <p:cNvPr id="8" name="Plassholder for tittel 17">
            <a:extLst>
              <a:ext uri="{FF2B5EF4-FFF2-40B4-BE49-F238E27FC236}">
                <a16:creationId xmlns:a16="http://schemas.microsoft.com/office/drawing/2014/main" id="{76D72CFA-81E1-4BE5-B141-FE1E3B28E9D4}"/>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extLst>
      <p:ext uri="{BB962C8B-B14F-4D97-AF65-F5344CB8AC3E}">
        <p14:creationId xmlns:p14="http://schemas.microsoft.com/office/powerpoint/2010/main" val="18929857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tif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1.tif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1.tif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1.tif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tiff"/><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tiff"/><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1.tiff"/><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1.tiff"/><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F3CE61DD-5A07-4917-B9C9-FD5F8F802ADE}"/>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3" name="Plassholder for tittel 17">
            <a:extLst>
              <a:ext uri="{FF2B5EF4-FFF2-40B4-BE49-F238E27FC236}">
                <a16:creationId xmlns:a16="http://schemas.microsoft.com/office/drawing/2014/main" id="{AB9DE8CA-6D30-4641-9536-075BB2303971}"/>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
        <p:nvSpPr>
          <p:cNvPr id="4" name="Plassholder for tekst 18">
            <a:extLst>
              <a:ext uri="{FF2B5EF4-FFF2-40B4-BE49-F238E27FC236}">
                <a16:creationId xmlns:a16="http://schemas.microsoft.com/office/drawing/2014/main" id="{17CF9623-7500-4158-B729-55816B11612E}"/>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marL="0" marR="0" lvl="0" indent="0" algn="l" defTabSz="914400" rtl="0" eaLnBrk="1"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eaLnBrk="1"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eaLnBrk="1"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EB1362E6-35B1-40B6-ADEA-007E697B4C22}"/>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1CA172D6-72F5-49D7-82F8-9E3B2C55096B}"/>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95D33602-55C2-45C8-91EA-701BAEFEA659}"/>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CB53F0B2-A861-4180-87AC-F126F68E7AF1}"/>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2FED0A13-CC42-4AEA-9C7C-58083FF60EAF}"/>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E6873432-C3AA-4733-8324-E34BBA3AED6D}"/>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02F6C17C-DEA3-489A-8DB3-94091004A149}"/>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AA28D8AA-93D2-4DA5-AE07-34E27AC23FA6}"/>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5E5F9181-8748-4A35-8D24-63924363A891}"/>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22CE11F7-F5E9-428F-84C2-755CC9E247D6}"/>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ED264CBE-28E8-4306-AD2D-3DA163D8C2BF}"/>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5" name="Plassholder for tittel 17">
            <a:extLst>
              <a:ext uri="{FF2B5EF4-FFF2-40B4-BE49-F238E27FC236}">
                <a16:creationId xmlns:a16="http://schemas.microsoft.com/office/drawing/2014/main" id="{0228176F-6177-4151-9816-98A22D34E557}"/>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6D1FE2A8-C71D-4012-B6A1-D1EB4C975052}"/>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9C9F3B07-57BC-4F95-8014-F481C7E9EAB9}"/>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59C7AC42-8864-43F1-A516-1323679E476F}"/>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D76C8FAB-544F-4644-B929-A446977F1D06}"/>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25C5CC56-9DC9-4000-8D7E-8FAB0E21F251}"/>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312AB889-B047-4339-968B-B194D1D16869}"/>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Bilde 5" descr="Et bilde som inneholder bord&#10;&#10;Automatisk generert beskrivelse">
            <a:extLst>
              <a:ext uri="{FF2B5EF4-FFF2-40B4-BE49-F238E27FC236}">
                <a16:creationId xmlns:a16="http://schemas.microsoft.com/office/drawing/2014/main" id="{C027AE96-B0E5-4BCC-86F3-1AC3C5B7356E}"/>
              </a:ext>
            </a:extLst>
          </p:cNvPr>
          <p:cNvPicPr>
            <a:picLocks noChangeAspect="1"/>
          </p:cNvPicPr>
          <p:nvPr/>
        </p:nvPicPr>
        <p:blipFill>
          <a:blip r:embed="rId5"/>
          <a:stretch>
            <a:fillRect/>
          </a:stretch>
        </p:blipFill>
        <p:spPr>
          <a:xfrm>
            <a:off x="9022686" y="6322143"/>
            <a:ext cx="2505282" cy="316409"/>
          </a:xfrm>
          <a:prstGeom prst="rect">
            <a:avLst/>
          </a:prstGeom>
          <a:noFill/>
          <a:ln cap="flat">
            <a:noFill/>
          </a:ln>
        </p:spPr>
      </p:pic>
      <p:sp>
        <p:nvSpPr>
          <p:cNvPr id="4" name="Plassholder for tekst 18">
            <a:extLst>
              <a:ext uri="{FF2B5EF4-FFF2-40B4-BE49-F238E27FC236}">
                <a16:creationId xmlns:a16="http://schemas.microsoft.com/office/drawing/2014/main" id="{D348472F-9AB1-4141-A84F-F1B44C7828CA}"/>
              </a:ext>
            </a:extLst>
          </p:cNvPr>
          <p:cNvSpPr txBox="1">
            <a:spLocks noGrp="1"/>
          </p:cNvSpPr>
          <p:nvPr>
            <p:ph type="body" idx="1"/>
          </p:nvPr>
        </p:nvSpPr>
        <p:spPr>
          <a:xfrm>
            <a:off x="3681987" y="1825627"/>
            <a:ext cx="7845981" cy="4422779"/>
          </a:xfrm>
          <a:prstGeom prst="rect">
            <a:avLst/>
          </a:prstGeom>
          <a:noFill/>
          <a:ln>
            <a:noFill/>
          </a:ln>
        </p:spPr>
        <p:txBody>
          <a:bodyPr vert="horz" wrap="square" lIns="91440" tIns="45720" rIns="91440" bIns="45720" anchor="t" anchorCtr="0" compatLnSpc="1">
            <a:normAutofit/>
          </a:bodyPr>
          <a:lstStyle/>
          <a:p>
            <a:pPr lvl="0"/>
            <a:r>
              <a:rPr lang="nb-NO"/>
              <a:t>Brødtekst - størrelsen tilpasses tekstvolum</a:t>
            </a:r>
          </a:p>
          <a:p>
            <a:pPr lvl="0"/>
            <a:r>
              <a:rPr lang="nb-NO"/>
              <a:t>Font Arial Nova Cond</a:t>
            </a:r>
          </a:p>
        </p:txBody>
      </p:sp>
      <p:sp>
        <p:nvSpPr>
          <p:cNvPr id="6" name="Plassholder for tittel 17">
            <a:extLst>
              <a:ext uri="{FF2B5EF4-FFF2-40B4-BE49-F238E27FC236}">
                <a16:creationId xmlns:a16="http://schemas.microsoft.com/office/drawing/2014/main" id="{0C77A290-F1E7-4FBA-9465-0A0802859AFA}"/>
              </a:ext>
            </a:extLst>
          </p:cNvPr>
          <p:cNvSpPr txBox="1">
            <a:spLocks noGrp="1"/>
          </p:cNvSpPr>
          <p:nvPr>
            <p:ph type="title"/>
          </p:nvPr>
        </p:nvSpPr>
        <p:spPr>
          <a:xfrm>
            <a:off x="3681987" y="962641"/>
            <a:ext cx="7845981" cy="389910"/>
          </a:xfrm>
          <a:prstGeom prst="rect">
            <a:avLst/>
          </a:prstGeom>
          <a:noFill/>
          <a:ln>
            <a:noFill/>
          </a:ln>
        </p:spPr>
        <p:txBody>
          <a:bodyPr vert="horz" wrap="square" lIns="91440" tIns="45720" rIns="91440" bIns="45720" anchor="ctr" anchorCtr="0" compatLnSpc="1">
            <a:normAutofit/>
          </a:bodyPr>
          <a:lstStyle/>
          <a:p>
            <a:pPr lvl="0"/>
            <a:r>
              <a:rPr lang="nb-NO" dirty="0"/>
              <a:t>Hoved titler – størrelse 25 punkt – Font Arial Nova </a:t>
            </a:r>
            <a:r>
              <a:rPr lang="nb-NO" dirty="0" err="1"/>
              <a:t>Cond</a:t>
            </a:r>
            <a:endParaRPr lang="nb-NO" dirty="0"/>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xStyles>
    <p:titleStyle>
      <a:lvl1pPr marL="0" marR="0" lvl="0" indent="0" algn="l" defTabSz="914400" rtl="0" fontAlgn="auto" hangingPunct="1">
        <a:lnSpc>
          <a:spcPct val="90000"/>
        </a:lnSpc>
        <a:spcBef>
          <a:spcPts val="0"/>
        </a:spcBef>
        <a:spcAft>
          <a:spcPts val="0"/>
        </a:spcAft>
        <a:buNone/>
        <a:tabLst/>
        <a:defRPr lang="nb-NO" sz="2500" b="0" i="0" u="none" strike="noStrike" kern="1200" cap="none" spc="0" baseline="0">
          <a:solidFill>
            <a:srgbClr val="000000"/>
          </a:solidFill>
          <a:uFillTx/>
          <a:latin typeface="Arial Nova Cond"/>
        </a:defRPr>
      </a:lvl1pPr>
    </p:titleStyle>
    <p:bodyStyle>
      <a:lvl1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1pPr>
      <a:lvl2pPr marL="0" marR="0" lvl="0" indent="0" algn="l" defTabSz="914400" rtl="0" fontAlgn="auto" hangingPunct="1">
        <a:lnSpc>
          <a:spcPct val="90000"/>
        </a:lnSpc>
        <a:spcBef>
          <a:spcPts val="1000"/>
        </a:spcBef>
        <a:spcAft>
          <a:spcPts val="0"/>
        </a:spcAft>
        <a:buNone/>
        <a:tabLst/>
        <a:defRPr lang="nb-NO" sz="2500" b="0" i="0" u="none" strike="noStrike" kern="1200" cap="none" spc="0" baseline="0">
          <a:solidFill>
            <a:srgbClr val="000000"/>
          </a:solidFill>
          <a:uFillTx/>
          <a:latin typeface="Arial Nova Cond"/>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hyperlink" Target="https://www.digiblad.no/kulturskoleradet/pa-vei-mot-fremtidens-kulturskole-rapport-januar-2021/#page=32"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40.jpeg"/><Relationship Id="rId4" Type="http://schemas.openxmlformats.org/officeDocument/2006/relationships/hyperlink" Target="https://www.kulturskoleradet.no/rammeplanseksjonen/rammeplane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3.jpeg"/></Relationships>
</file>

<file path=ppt/slides/_rels/slide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3.jpeg"/></Relationships>
</file>

<file path=ppt/slides/_rels/slide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hyperlink" Target="https://www.regjeringen.no/contentassets/c8bbb637891443fea7971ba8e936bca4/skaperglede-engasjement--og-utforskertrang.pdf"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45.jpeg"/></Relationships>
</file>

<file path=ppt/slides/_rels/slide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hyperlink" Target="https://no.padlet.com/elin_kvernmoen/ledersamling0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509819" y="1876926"/>
            <a:ext cx="3846478" cy="4371480"/>
          </a:xfrm>
        </p:spPr>
        <p:txBody>
          <a:bodyPr/>
          <a:lstStyle/>
          <a:p>
            <a:endParaRPr lang="nb-NO" sz="2800" dirty="0"/>
          </a:p>
          <a:p>
            <a:r>
              <a:rPr lang="nb-NO" sz="4000" b="1" i="1" dirty="0"/>
              <a:t>«Sluttrapport og springbrett»</a:t>
            </a:r>
          </a:p>
          <a:p>
            <a:endParaRPr lang="nb-NO" sz="4000" b="1" i="1" dirty="0"/>
          </a:p>
          <a:p>
            <a:r>
              <a:rPr lang="nb-NO" sz="2800" b="1" i="1" dirty="0"/>
              <a:t>Kulturskole hele livet</a:t>
            </a:r>
          </a:p>
          <a:p>
            <a:endParaRPr lang="nb-NO" sz="2800" b="1" i="1"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2400" dirty="0"/>
              <a:t>- På vei mot </a:t>
            </a:r>
            <a:r>
              <a:rPr lang="nb-NO" sz="4000" dirty="0"/>
              <a:t>Fremtidens kulturskole</a:t>
            </a:r>
          </a:p>
        </p:txBody>
      </p:sp>
      <p:pic>
        <p:nvPicPr>
          <p:cNvPr id="6" name="Bilde 5">
            <a:extLst>
              <a:ext uri="{FF2B5EF4-FFF2-40B4-BE49-F238E27FC236}">
                <a16:creationId xmlns:a16="http://schemas.microsoft.com/office/drawing/2014/main" id="{0932C87E-9F29-4027-97CB-7400B6EDFD37}"/>
              </a:ext>
            </a:extLst>
          </p:cNvPr>
          <p:cNvPicPr>
            <a:picLocks noChangeAspect="1"/>
          </p:cNvPicPr>
          <p:nvPr/>
        </p:nvPicPr>
        <p:blipFill rotWithShape="1">
          <a:blip r:embed="rId3"/>
          <a:srcRect l="3800" t="2051" r="2053"/>
          <a:stretch/>
        </p:blipFill>
        <p:spPr>
          <a:xfrm rot="553803">
            <a:off x="8288324" y="1839841"/>
            <a:ext cx="2921604" cy="420145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4536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rmAutofit/>
          </a:bodyPr>
          <a:lstStyle/>
          <a:p>
            <a:r>
              <a:rPr lang="nb-NO" sz="2100" dirty="0"/>
              <a:t>Til forberedelse</a:t>
            </a:r>
          </a:p>
        </p:txBody>
      </p:sp>
      <p:sp>
        <p:nvSpPr>
          <p:cNvPr id="2" name="Tankeboble: sky 1">
            <a:extLst>
              <a:ext uri="{FF2B5EF4-FFF2-40B4-BE49-F238E27FC236}">
                <a16:creationId xmlns:a16="http://schemas.microsoft.com/office/drawing/2014/main" id="{03EC62FC-92B8-4D40-BF33-77A9C82C7E77}"/>
              </a:ext>
            </a:extLst>
          </p:cNvPr>
          <p:cNvSpPr/>
          <p:nvPr/>
        </p:nvSpPr>
        <p:spPr>
          <a:xfrm>
            <a:off x="3364360" y="1352551"/>
            <a:ext cx="6868701" cy="5383659"/>
          </a:xfrm>
          <a:prstGeom prst="cloudCallout">
            <a:avLst>
              <a:gd name="adj1" fmla="val -62249"/>
              <a:gd name="adj2" fmla="val -58472"/>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nb-NO" sz="1400" dirty="0"/>
              <a:t>Les dette kapitlet i rapporten: </a:t>
            </a:r>
            <a:r>
              <a:rPr lang="nb-NO" sz="1400" dirty="0">
                <a:hlinkClick r:id="rId3"/>
              </a:rPr>
              <a:t>Kulturskole hele livet</a:t>
            </a:r>
            <a:endParaRPr lang="nb-NO" sz="1400" dirty="0"/>
          </a:p>
          <a:p>
            <a:pPr lvl="0"/>
            <a:r>
              <a:rPr lang="nb-NO" sz="1400" dirty="0"/>
              <a:t>Les kapittel 1 &amp; 2 i Rammeplan for kulturskolen: </a:t>
            </a:r>
            <a:br>
              <a:rPr lang="nb-NO" sz="1400" dirty="0"/>
            </a:br>
            <a:r>
              <a:rPr lang="nb-NO" sz="1400" dirty="0">
                <a:hlinkClick r:id="rId4"/>
              </a:rPr>
              <a:t>«</a:t>
            </a:r>
            <a:r>
              <a:rPr lang="nb-NO" sz="1400" u="sng" dirty="0">
                <a:hlinkClick r:id="rId4"/>
              </a:rPr>
              <a:t>Fordypning og mangfold</a:t>
            </a:r>
            <a:r>
              <a:rPr lang="nb-NO" sz="1400" dirty="0">
                <a:hlinkClick r:id="rId4"/>
              </a:rPr>
              <a:t>» </a:t>
            </a:r>
            <a:endParaRPr lang="nb-NO" sz="1400" dirty="0"/>
          </a:p>
          <a:p>
            <a:r>
              <a:rPr lang="nb-NO" sz="1400" dirty="0"/>
              <a:t> </a:t>
            </a:r>
          </a:p>
          <a:p>
            <a:r>
              <a:rPr lang="nb-NO" sz="1400" dirty="0"/>
              <a:t>Noter stikkord:</a:t>
            </a:r>
          </a:p>
          <a:p>
            <a:pPr marL="285750" lvl="0" indent="-285750">
              <a:buFont typeface="Arial" panose="020B0604020202020204" pitchFamily="34" charset="0"/>
              <a:buChar char="•"/>
            </a:pPr>
            <a:r>
              <a:rPr lang="nb-NO" sz="1400" dirty="0"/>
              <a:t>Dine tanker om viktige poenger i kapitlet og koblinger til rammeplanen</a:t>
            </a:r>
          </a:p>
          <a:p>
            <a:pPr marL="285750" lvl="0" indent="-285750">
              <a:buFont typeface="Arial" panose="020B0604020202020204" pitchFamily="34" charset="0"/>
              <a:buChar char="•"/>
            </a:pPr>
            <a:r>
              <a:rPr lang="nb-NO" sz="1400" dirty="0"/>
              <a:t>Hva er viktige kjennetegn på fremtidsbilde av «kulturskolen som lokalt ressurssenter» i deres kommune?</a:t>
            </a:r>
          </a:p>
          <a:p>
            <a:pPr marL="285750" lvl="0" indent="-285750">
              <a:buFont typeface="Arial" panose="020B0604020202020204" pitchFamily="34" charset="0"/>
              <a:buChar char="•"/>
            </a:pPr>
            <a:r>
              <a:rPr lang="nb-NO" sz="1400" dirty="0"/>
              <a:t>Hvordan kan deres kommune nå nye og andre målgrupper enn tidligere, med utgangspunkt i kulturskolens potensiale?</a:t>
            </a:r>
          </a:p>
          <a:p>
            <a:pPr marL="285750" lvl="0" indent="-285750">
              <a:buFont typeface="Arial" panose="020B0604020202020204" pitchFamily="34" charset="0"/>
              <a:buChar char="•"/>
            </a:pPr>
            <a:r>
              <a:rPr lang="nb-NO" sz="1400" dirty="0"/>
              <a:t>Hvordan kan deres kommune bidra til større innbyggermedvirkning, både generelt og i kulturskolen spesielt, særlig blant barn og unge?</a:t>
            </a:r>
          </a:p>
        </p:txBody>
      </p:sp>
      <p:pic>
        <p:nvPicPr>
          <p:cNvPr id="7" name="Bilde 6">
            <a:extLst>
              <a:ext uri="{FF2B5EF4-FFF2-40B4-BE49-F238E27FC236}">
                <a16:creationId xmlns:a16="http://schemas.microsoft.com/office/drawing/2014/main" id="{48A5C73F-272F-441D-AE86-964E4683E6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89461">
            <a:off x="8615738" y="2639408"/>
            <a:ext cx="3429000" cy="3429000"/>
          </a:xfrm>
          <a:prstGeom prst="ellipse">
            <a:avLst/>
          </a:prstGeom>
          <a:ln>
            <a:noFill/>
          </a:ln>
          <a:effectLst>
            <a:softEdge rad="112500"/>
          </a:effectLst>
        </p:spPr>
      </p:pic>
    </p:spTree>
    <p:extLst>
      <p:ext uri="{BB962C8B-B14F-4D97-AF65-F5344CB8AC3E}">
        <p14:creationId xmlns:p14="http://schemas.microsoft.com/office/powerpoint/2010/main" val="298496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509819" y="1876926"/>
            <a:ext cx="3650686" cy="4371480"/>
          </a:xfrm>
        </p:spPr>
        <p:txBody>
          <a:bodyPr>
            <a:normAutofit lnSpcReduction="10000"/>
          </a:bodyPr>
          <a:lstStyle/>
          <a:p>
            <a:pPr marL="365760">
              <a:lnSpc>
                <a:spcPct val="100000"/>
              </a:lnSpc>
              <a:spcBef>
                <a:spcPts val="0"/>
              </a:spcBef>
              <a:spcAft>
                <a:spcPts val="800"/>
              </a:spcAft>
            </a:pPr>
            <a:r>
              <a:rPr lang="nb-NO" dirty="0"/>
              <a:t>Kulturskolen som ressurssenter for hele lokalsamfunnet, har mange muligheter, og utfordringer. </a:t>
            </a:r>
          </a:p>
          <a:p>
            <a:pPr marL="365760">
              <a:lnSpc>
                <a:spcPct val="100000"/>
              </a:lnSpc>
              <a:spcBef>
                <a:spcPts val="0"/>
              </a:spcBef>
              <a:spcAft>
                <a:spcPts val="800"/>
              </a:spcAft>
            </a:pPr>
            <a:r>
              <a:rPr lang="nb-NO" dirty="0"/>
              <a:t>Kulturskole hele livet er vårt perspektiv på mulighetsrommet for kulturskolen. </a:t>
            </a:r>
          </a:p>
          <a:p>
            <a:pPr marL="365760">
              <a:lnSpc>
                <a:spcPct val="100000"/>
              </a:lnSpc>
              <a:spcBef>
                <a:spcPts val="0"/>
              </a:spcBef>
              <a:spcAft>
                <a:spcPts val="800"/>
              </a:spcAft>
            </a:pPr>
            <a:r>
              <a:rPr lang="nb-NO" dirty="0"/>
              <a:t>Den kan være en ressurs hele livet. </a:t>
            </a: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2400" dirty="0"/>
              <a:t>- På vei mot </a:t>
            </a:r>
            <a:r>
              <a:rPr lang="nb-NO" sz="4000" dirty="0"/>
              <a:t>Fremtidens kulturskole</a:t>
            </a:r>
          </a:p>
        </p:txBody>
      </p:sp>
      <p:pic>
        <p:nvPicPr>
          <p:cNvPr id="5" name="Bilde 4" descr="Et bilde som inneholder tekst, tavle&#10;&#10;Automatisk generert beskrivelse">
            <a:extLst>
              <a:ext uri="{FF2B5EF4-FFF2-40B4-BE49-F238E27FC236}">
                <a16:creationId xmlns:a16="http://schemas.microsoft.com/office/drawing/2014/main" id="{7CB8C38C-1B16-4FD7-99D1-575F84B91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0504" y="1876926"/>
            <a:ext cx="4367463" cy="4367463"/>
          </a:xfrm>
          <a:prstGeom prst="rect">
            <a:avLst/>
          </a:prstGeom>
        </p:spPr>
      </p:pic>
    </p:spTree>
    <p:extLst>
      <p:ext uri="{BB962C8B-B14F-4D97-AF65-F5344CB8AC3E}">
        <p14:creationId xmlns:p14="http://schemas.microsoft.com/office/powerpoint/2010/main" val="148460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987" y="1825627"/>
            <a:ext cx="7615665" cy="4422779"/>
          </a:xfrm>
        </p:spPr>
        <p:txBody>
          <a:bodyPr>
            <a:normAutofit/>
          </a:bodyPr>
          <a:lstStyle/>
          <a:p>
            <a:r>
              <a:rPr lang="nb-NO" sz="2400" dirty="0"/>
              <a:t>Hva kan det bety å være et lokalt ressurssenter?  </a:t>
            </a:r>
          </a:p>
          <a:p>
            <a:r>
              <a:rPr lang="nb-NO" sz="2400" dirty="0"/>
              <a:t>Fra rammeplanen: </a:t>
            </a:r>
          </a:p>
          <a:p>
            <a:r>
              <a:rPr lang="nb-NO" sz="2400" i="1" dirty="0"/>
              <a:t>«I kulturskolens rolle som lokalt ressurssenter inngår også samarbeid med helsesektoren, bl.a. med barnevern, sosialtjeneste, flyktning-tjeneste, helsesøster og eldreomsorg» og mot næringslivet, «Kulturskolen kan også være en velegnet arena for kulturelt entreprenørskap gjennom samarbeid med lokale, regionale og nasjonale aktører». </a:t>
            </a:r>
          </a:p>
          <a:p>
            <a:r>
              <a:rPr lang="nb-NO" sz="2400" dirty="0"/>
              <a:t>Hvordan se nærmere på rolleforståelse og samfunnsoppdrag?</a:t>
            </a:r>
          </a:p>
          <a:p>
            <a:endParaRPr lang="nb-NO" sz="2400" dirty="0">
              <a:latin typeface="Arial Nova Cond" panose="020B0506020202020204" pitchFamily="34" charset="0"/>
            </a:endParaRP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Lokalt ressurssenter</a:t>
            </a:r>
          </a:p>
        </p:txBody>
      </p:sp>
      <p:pic>
        <p:nvPicPr>
          <p:cNvPr id="5" name="Bilde 4">
            <a:extLst>
              <a:ext uri="{FF2B5EF4-FFF2-40B4-BE49-F238E27FC236}">
                <a16:creationId xmlns:a16="http://schemas.microsoft.com/office/drawing/2014/main" id="{99425F6F-22D7-4544-A3DA-3EB3BEF36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6696" y="156810"/>
            <a:ext cx="1170956" cy="1170956"/>
          </a:xfrm>
          <a:prstGeom prst="rect">
            <a:avLst/>
          </a:prstGeom>
          <a:ln>
            <a:noFill/>
          </a:ln>
          <a:effectLst>
            <a:softEdge rad="112500"/>
          </a:effectLst>
        </p:spPr>
      </p:pic>
      <p:pic>
        <p:nvPicPr>
          <p:cNvPr id="8" name="Bilde 7" descr="Et bilde som inneholder speil, spill&#10;&#10;Automatisk generert beskrivelse">
            <a:extLst>
              <a:ext uri="{FF2B5EF4-FFF2-40B4-BE49-F238E27FC236}">
                <a16:creationId xmlns:a16="http://schemas.microsoft.com/office/drawing/2014/main" id="{E5E345F4-3D00-4E8F-887B-367C8A56F4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658979" cy="2658979"/>
          </a:xfrm>
          <a:prstGeom prst="rect">
            <a:avLst/>
          </a:prstGeom>
          <a:ln>
            <a:noFill/>
          </a:ln>
          <a:effectLst>
            <a:softEdge rad="112500"/>
          </a:effectLst>
        </p:spPr>
      </p:pic>
    </p:spTree>
    <p:extLst>
      <p:ext uri="{BB962C8B-B14F-4D97-AF65-F5344CB8AC3E}">
        <p14:creationId xmlns:p14="http://schemas.microsoft.com/office/powerpoint/2010/main" val="177291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1000"/>
                                        <p:tgtEl>
                                          <p:spTgt spid="2">
                                            <p:txEl>
                                              <p:pRg st="3" end="3"/>
                                            </p:txEl>
                                          </p:spTgt>
                                        </p:tgtEl>
                                      </p:cBhvr>
                                    </p:animEffect>
                                    <p:anim calcmode="lin" valueType="num">
                                      <p:cBhvr>
                                        <p:cTn id="2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987" y="1825627"/>
            <a:ext cx="7615665" cy="4422779"/>
          </a:xfrm>
        </p:spPr>
        <p:txBody>
          <a:bodyPr>
            <a:normAutofit/>
          </a:bodyPr>
          <a:lstStyle/>
          <a:p>
            <a:pPr marL="342900" indent="-342900">
              <a:buFont typeface="Arial" panose="020B0604020202020204" pitchFamily="34" charset="0"/>
              <a:buChar char="•"/>
            </a:pPr>
            <a:r>
              <a:rPr lang="nb-NO" sz="2400" dirty="0"/>
              <a:t>Kulturskolen - en ressurs i oppvekst- og utdanningsløpet</a:t>
            </a:r>
          </a:p>
          <a:p>
            <a:pPr marL="342900" indent="-342900">
              <a:buFont typeface="Arial" panose="020B0604020202020204" pitchFamily="34" charset="0"/>
              <a:buChar char="•"/>
            </a:pPr>
            <a:r>
              <a:rPr lang="nb-NO" sz="2400" dirty="0"/>
              <a:t>Skape varige verdier og erfaringer, læring og mestring</a:t>
            </a:r>
          </a:p>
          <a:p>
            <a:pPr marL="342900" indent="-342900">
              <a:buFont typeface="Arial" panose="020B0604020202020204" pitchFamily="34" charset="0"/>
              <a:buChar char="•"/>
            </a:pPr>
            <a:r>
              <a:rPr lang="nb-NO" sz="2400" dirty="0"/>
              <a:t>Lokalsamfunnet, og kommunen skal bidra til et godt og verdig liv i alle faser av livet. </a:t>
            </a:r>
          </a:p>
          <a:p>
            <a:pPr marL="342900" indent="-342900">
              <a:buFont typeface="Arial" panose="020B0604020202020204" pitchFamily="34" charset="0"/>
              <a:buChar char="•"/>
            </a:pPr>
            <a:r>
              <a:rPr lang="nb-NO" dirty="0"/>
              <a:t>Når dannes grunnlaget for det gode liv? </a:t>
            </a:r>
            <a:endParaRPr lang="nb-NO" sz="2400" dirty="0"/>
          </a:p>
          <a:p>
            <a:pPr marL="342900" indent="-342900">
              <a:buFont typeface="Arial" panose="020B0604020202020204" pitchFamily="34" charset="0"/>
              <a:buChar char="•"/>
            </a:pPr>
            <a:r>
              <a:rPr lang="nb-NO" sz="2400" dirty="0"/>
              <a:t>Kulturskolen kan bidra på mange måter</a:t>
            </a:r>
          </a:p>
          <a:p>
            <a:pPr marL="342900" indent="-342900">
              <a:buFont typeface="Arial" panose="020B0604020202020204" pitchFamily="34" charset="0"/>
              <a:buChar char="•"/>
            </a:pPr>
            <a:r>
              <a:rPr lang="nb-NO" sz="2400" dirty="0"/>
              <a:t>Den enkelte kommune «rammer inn» dette for å skape relevante og viktige tjenester til beste for sine innbyggere</a:t>
            </a:r>
          </a:p>
          <a:p>
            <a:endParaRPr lang="nb-NO" sz="2400" dirty="0">
              <a:latin typeface="Arial Nova Cond" panose="020B0506020202020204" pitchFamily="34" charset="0"/>
            </a:endParaRP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Livsløpsperspektivet</a:t>
            </a:r>
          </a:p>
        </p:txBody>
      </p:sp>
      <p:pic>
        <p:nvPicPr>
          <p:cNvPr id="5" name="Bilde 4">
            <a:extLst>
              <a:ext uri="{FF2B5EF4-FFF2-40B4-BE49-F238E27FC236}">
                <a16:creationId xmlns:a16="http://schemas.microsoft.com/office/drawing/2014/main" id="{99425F6F-22D7-4544-A3DA-3EB3BEF36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6696" y="156810"/>
            <a:ext cx="1170956" cy="1170956"/>
          </a:xfrm>
          <a:prstGeom prst="rect">
            <a:avLst/>
          </a:prstGeom>
          <a:ln>
            <a:noFill/>
          </a:ln>
          <a:effectLst>
            <a:softEdge rad="112500"/>
          </a:effectLst>
        </p:spPr>
      </p:pic>
      <p:pic>
        <p:nvPicPr>
          <p:cNvPr id="8" name="Bilde 7" descr="Et bilde som inneholder speil, spill&#10;&#10;Automatisk generert beskrivelse">
            <a:extLst>
              <a:ext uri="{FF2B5EF4-FFF2-40B4-BE49-F238E27FC236}">
                <a16:creationId xmlns:a16="http://schemas.microsoft.com/office/drawing/2014/main" id="{E5E345F4-3D00-4E8F-887B-367C8A56F4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658979" cy="2658979"/>
          </a:xfrm>
          <a:prstGeom prst="rect">
            <a:avLst/>
          </a:prstGeom>
          <a:ln>
            <a:noFill/>
          </a:ln>
          <a:effectLst>
            <a:softEdge rad="112500"/>
          </a:effectLst>
        </p:spPr>
      </p:pic>
    </p:spTree>
    <p:extLst>
      <p:ext uri="{BB962C8B-B14F-4D97-AF65-F5344CB8AC3E}">
        <p14:creationId xmlns:p14="http://schemas.microsoft.com/office/powerpoint/2010/main" val="1289279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10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10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10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p:txBody>
          <a:bodyPr>
            <a:normAutofit/>
          </a:bodyPr>
          <a:lstStyle/>
          <a:p>
            <a:pPr>
              <a:lnSpc>
                <a:spcPct val="100000"/>
              </a:lnSpc>
              <a:spcBef>
                <a:spcPts val="600"/>
              </a:spcBef>
              <a:spcAft>
                <a:spcPts val="600"/>
              </a:spcAft>
            </a:pPr>
            <a:endParaRPr lang="nb-NO" i="1" dirty="0"/>
          </a:p>
          <a:p>
            <a:pPr>
              <a:lnSpc>
                <a:spcPct val="100000"/>
              </a:lnSpc>
              <a:spcBef>
                <a:spcPts val="600"/>
              </a:spcBef>
              <a:spcAft>
                <a:spcPts val="600"/>
              </a:spcAft>
            </a:pPr>
            <a:r>
              <a:rPr lang="nb-NO" i="1" dirty="0"/>
              <a:t>Hvem er kulturskolen til for og hvordan bidra til et sammenhengende tjenestelandskap for barn og unge i samspill med barnehager, skoler og andre aktører? </a:t>
            </a:r>
          </a:p>
          <a:p>
            <a:pPr marL="36000" indent="-342900">
              <a:lnSpc>
                <a:spcPct val="100000"/>
              </a:lnSpc>
              <a:spcBef>
                <a:spcPts val="600"/>
              </a:spcBef>
              <a:spcAft>
                <a:spcPts val="600"/>
              </a:spcAft>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Helhet og sammenheng</a:t>
            </a:r>
          </a:p>
        </p:txBody>
      </p:sp>
      <p:pic>
        <p:nvPicPr>
          <p:cNvPr id="6" name="Bilde 5">
            <a:extLst>
              <a:ext uri="{FF2B5EF4-FFF2-40B4-BE49-F238E27FC236}">
                <a16:creationId xmlns:a16="http://schemas.microsoft.com/office/drawing/2014/main" id="{5F9952F6-1699-483C-9390-6F099920C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82" y="419155"/>
            <a:ext cx="1789789" cy="17897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6204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528" y="1930929"/>
            <a:ext cx="4691909" cy="4562338"/>
          </a:xfrm>
        </p:spPr>
        <p:txBody>
          <a:bodyPr>
            <a:normAutofit fontScale="55000" lnSpcReduction="20000"/>
          </a:bodyPr>
          <a:lstStyle/>
          <a:p>
            <a:pPr>
              <a:lnSpc>
                <a:spcPct val="120000"/>
              </a:lnSpc>
            </a:pPr>
            <a:r>
              <a:rPr lang="nb-NO" sz="3300" dirty="0"/>
              <a:t>Kulturskolen skal gi opplæring av høy faglig og pedagogisk kvalitet til alle barn og unge som ønsker det. Formålet med opplæringa er å lære, oppleve, skape og formidle kulturelle og kunstneriske uttrykk. </a:t>
            </a:r>
          </a:p>
          <a:p>
            <a:pPr>
              <a:lnSpc>
                <a:spcPct val="120000"/>
              </a:lnSpc>
            </a:pPr>
            <a:r>
              <a:rPr lang="nb-NO" sz="3300" dirty="0"/>
              <a:t>Kulturskolen er en sentral del av den sammenhengende utdanningslinjen som kan kvalifisere elever med særlig interesse og motivasjon til opptak i høyere kunstfaglig utdanning.</a:t>
            </a:r>
          </a:p>
          <a:p>
            <a:pPr>
              <a:lnSpc>
                <a:spcPct val="120000"/>
              </a:lnSpc>
            </a:pPr>
            <a:r>
              <a:rPr lang="nb-NO" sz="3300" dirty="0"/>
              <a:t>Opplæringa skal bidra til barn og unges danning, fremme respekt for andres kulturelle tilhørighet, bevisstgjøre egen identitet, bli kritisk reflekterende og utvikle egen livskompetanse. </a:t>
            </a:r>
          </a:p>
          <a:p>
            <a:pPr>
              <a:lnSpc>
                <a:spcPct val="120000"/>
              </a:lnSpc>
            </a:pPr>
            <a:r>
              <a:rPr lang="nb-NO" dirty="0"/>
              <a:t>(Rammeplan for kulturskolen, «Mangfold og fordypning»).</a:t>
            </a:r>
          </a:p>
          <a:p>
            <a:pPr marL="342900" indent="-342900">
              <a:buFont typeface="Arial" panose="020B0604020202020204" pitchFamily="34" charset="0"/>
              <a:buChar char="•"/>
            </a:pPr>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Kulturskolens formål</a:t>
            </a:r>
          </a:p>
        </p:txBody>
      </p:sp>
      <p:pic>
        <p:nvPicPr>
          <p:cNvPr id="5" name="Bilde 4" descr="Et bilde som inneholder tekst&#10;&#10;Automatisk generert beskrivelse">
            <a:extLst>
              <a:ext uri="{FF2B5EF4-FFF2-40B4-BE49-F238E27FC236}">
                <a16:creationId xmlns:a16="http://schemas.microsoft.com/office/drawing/2014/main" id="{E1233C45-D3F7-4837-B936-635EDA78A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173" y="1930929"/>
            <a:ext cx="3916862" cy="3916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7185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
                                            <p:txEl>
                                              <p:pRg st="1" end="1"/>
                                            </p:txEl>
                                          </p:spTgt>
                                        </p:tgtEl>
                                      </p:cBhvr>
                                    </p:animEffect>
                                  </p:childTnLst>
                                </p:cTn>
                              </p:par>
                              <p:par>
                                <p:cTn id="17" presetID="9" presetClass="emph" presetSubtype="0" nodeType="withEffect">
                                  <p:stCondLst>
                                    <p:cond delay="0"/>
                                  </p:stCondLst>
                                  <p:childTnLst>
                                    <p:set>
                                      <p:cBhvr>
                                        <p:cTn id="18" dur="indefinite"/>
                                        <p:tgtEl>
                                          <p:spTgt spid="2">
                                            <p:txEl>
                                              <p:pRg st="0" end="0"/>
                                            </p:txEl>
                                          </p:spTgt>
                                        </p:tgtEl>
                                        <p:attrNameLst>
                                          <p:attrName>style.opacity</p:attrName>
                                        </p:attrNameLst>
                                      </p:cBhvr>
                                      <p:to>
                                        <p:strVal val="0.5"/>
                                      </p:to>
                                    </p:set>
                                    <p:animEffect filter="image" prLst="opacity: 0.5">
                                      <p:cBhvr rctx="IE">
                                        <p:cTn id="19" dur="indefinite"/>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p:cTn id="24"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6" dur="1000"/>
                                        <p:tgtEl>
                                          <p:spTgt spid="2">
                                            <p:txEl>
                                              <p:pRg st="2" end="2"/>
                                            </p:txEl>
                                          </p:spTgt>
                                        </p:tgtEl>
                                      </p:cBhvr>
                                    </p:animEffect>
                                  </p:childTnLst>
                                </p:cTn>
                              </p:par>
                              <p:par>
                                <p:cTn id="27" presetID="9" presetClass="emph" presetSubtype="0" nodeType="withEffect">
                                  <p:stCondLst>
                                    <p:cond delay="0"/>
                                  </p:stCondLst>
                                  <p:childTnLst>
                                    <p:set>
                                      <p:cBhvr>
                                        <p:cTn id="28" dur="indefinite"/>
                                        <p:tgtEl>
                                          <p:spTgt spid="2">
                                            <p:txEl>
                                              <p:pRg st="1" end="1"/>
                                            </p:txEl>
                                          </p:spTgt>
                                        </p:tgtEl>
                                        <p:attrNameLst>
                                          <p:attrName>style.opacity</p:attrName>
                                        </p:attrNameLst>
                                      </p:cBhvr>
                                      <p:to>
                                        <p:strVal val="0.5"/>
                                      </p:to>
                                    </p:set>
                                    <p:animEffect filter="image" prLst="opacity: 0.5">
                                      <p:cBhvr rctx="IE">
                                        <p:cTn id="29" dur="indefinite"/>
                                        <p:tgtEl>
                                          <p:spTgt spid="2">
                                            <p:txEl>
                                              <p:pRg st="1" end="1"/>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4"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529" y="1930929"/>
            <a:ext cx="4506974" cy="4251329"/>
          </a:xfrm>
        </p:spPr>
        <p:txBody>
          <a:bodyPr>
            <a:normAutofit fontScale="77500" lnSpcReduction="20000"/>
          </a:bodyPr>
          <a:lstStyle/>
          <a:p>
            <a:pPr>
              <a:lnSpc>
                <a:spcPct val="120000"/>
              </a:lnSpc>
            </a:pPr>
            <a:r>
              <a:rPr lang="nb-NO" dirty="0"/>
              <a:t>Kreative og skapende evner og ferdigheter er en berikelse for den enkelte og for samfunnet. De er grunnelementene i all innovasjon og utvikling. </a:t>
            </a:r>
          </a:p>
          <a:p>
            <a:pPr>
              <a:lnSpc>
                <a:spcPct val="120000"/>
              </a:lnSpc>
            </a:pPr>
            <a:r>
              <a:rPr lang="nb-NO" dirty="0"/>
              <a:t>Å oppleve kunst- og kulturuttrykk og få delta i fysiske, praktiske og estetiske prosesser har stor betydning for alle.</a:t>
            </a:r>
          </a:p>
          <a:p>
            <a:pPr>
              <a:lnSpc>
                <a:spcPct val="120000"/>
              </a:lnSpc>
            </a:pPr>
            <a:r>
              <a:rPr lang="nb-NO" dirty="0"/>
              <a:t> Gjennom skapende og engasjerende virksomhet, lek og utforsking, bevegelse og fysisk aktivitet, kunst og kultur utvider vi vår forståelse av oss selv og det samfunnet vi lever i.</a:t>
            </a:r>
          </a:p>
          <a:p>
            <a:pPr>
              <a:lnSpc>
                <a:spcPct val="120000"/>
              </a:lnSpc>
            </a:pPr>
            <a:r>
              <a:rPr lang="nb-NO" sz="2000" dirty="0"/>
              <a:t> (</a:t>
            </a:r>
            <a:r>
              <a:rPr lang="nb-NO" sz="2000" dirty="0">
                <a:hlinkClick r:id="rId3"/>
              </a:rPr>
              <a:t>Skaperglede, engasjement og utforskertrang</a:t>
            </a:r>
            <a:r>
              <a:rPr lang="nb-NO" sz="2000" dirty="0"/>
              <a:t>)</a:t>
            </a:r>
          </a:p>
          <a:p>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Praktisk og estetisk innhold</a:t>
            </a:r>
          </a:p>
        </p:txBody>
      </p:sp>
      <p:pic>
        <p:nvPicPr>
          <p:cNvPr id="5" name="Bilde 4" descr="Et bilde som inneholder tekst&#10;&#10;Automatisk generert beskrivelse">
            <a:extLst>
              <a:ext uri="{FF2B5EF4-FFF2-40B4-BE49-F238E27FC236}">
                <a16:creationId xmlns:a16="http://schemas.microsoft.com/office/drawing/2014/main" id="{E1233C45-D3F7-4837-B936-635EDA78A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6173" y="1930929"/>
            <a:ext cx="3916862" cy="3916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2653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9" presetClass="emph" presetSubtype="0" nodeType="withEffect">
                                  <p:stCondLst>
                                    <p:cond delay="0"/>
                                  </p:stCondLst>
                                  <p:childTnLst>
                                    <p:set>
                                      <p:cBhvr>
                                        <p:cTn id="18" dur="indefinite"/>
                                        <p:tgtEl>
                                          <p:spTgt spid="2">
                                            <p:txEl>
                                              <p:pRg st="0" end="0"/>
                                            </p:txEl>
                                          </p:spTgt>
                                        </p:tgtEl>
                                        <p:attrNameLst>
                                          <p:attrName>style.opacity</p:attrName>
                                        </p:attrNameLst>
                                      </p:cBhvr>
                                      <p:to>
                                        <p:strVal val="0.5"/>
                                      </p:to>
                                    </p:set>
                                    <p:animEffect filter="image" prLst="opacity: 0.5">
                                      <p:cBhvr rctx="IE">
                                        <p:cTn id="19" dur="indefinite"/>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fade">
                                      <p:cBhvr>
                                        <p:cTn id="24" dur="1000"/>
                                        <p:tgtEl>
                                          <p:spTgt spid="2">
                                            <p:txEl>
                                              <p:pRg st="2" end="2"/>
                                            </p:txEl>
                                          </p:spTgt>
                                        </p:tgtEl>
                                      </p:cBhvr>
                                    </p:animEffect>
                                    <p:anim calcmode="lin" valueType="num">
                                      <p:cBhvr>
                                        <p:cTn id="2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7" presetID="9" presetClass="emph" presetSubtype="0" nodeType="withEffect">
                                  <p:stCondLst>
                                    <p:cond delay="0"/>
                                  </p:stCondLst>
                                  <p:childTnLst>
                                    <p:set>
                                      <p:cBhvr>
                                        <p:cTn id="28" dur="indefinite"/>
                                        <p:tgtEl>
                                          <p:spTgt spid="2">
                                            <p:txEl>
                                              <p:pRg st="1" end="1"/>
                                            </p:txEl>
                                          </p:spTgt>
                                        </p:tgtEl>
                                        <p:attrNameLst>
                                          <p:attrName>style.opacity</p:attrName>
                                        </p:attrNameLst>
                                      </p:cBhvr>
                                      <p:to>
                                        <p:strVal val="0.5"/>
                                      </p:to>
                                    </p:set>
                                    <p:animEffect filter="image" prLst="opacity: 0.5">
                                      <p:cBhvr rctx="IE">
                                        <p:cTn id="29" dur="indefinite"/>
                                        <p:tgtEl>
                                          <p:spTgt spid="2">
                                            <p:txEl>
                                              <p:pRg st="1" end="1"/>
                                            </p:txEl>
                                          </p:spTgt>
                                        </p:tgtEl>
                                      </p:cBhvr>
                                    </p:animEffect>
                                  </p:childTnLst>
                                </p:cTn>
                              </p:par>
                              <p:par>
                                <p:cTn id="30" presetID="42" presetClass="entr" presetSubtype="0" fill="hold" nodeType="with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1000"/>
                                        <p:tgtEl>
                                          <p:spTgt spid="2">
                                            <p:txEl>
                                              <p:pRg st="3" end="3"/>
                                            </p:txEl>
                                          </p:spTgt>
                                        </p:tgtEl>
                                      </p:cBhvr>
                                    </p:animEffect>
                                    <p:anim calcmode="lin" valueType="num">
                                      <p:cBhvr>
                                        <p:cTn id="3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529" y="1930929"/>
            <a:ext cx="4506974" cy="4251329"/>
          </a:xfrm>
        </p:spPr>
        <p:txBody>
          <a:bodyPr>
            <a:normAutofit fontScale="92500" lnSpcReduction="10000"/>
          </a:bodyPr>
          <a:lstStyle/>
          <a:p>
            <a:pPr marL="378900" lvl="1" indent="-342900">
              <a:lnSpc>
                <a:spcPct val="100000"/>
              </a:lnSpc>
              <a:buFont typeface="Arial" panose="020B0604020202020204" pitchFamily="34" charset="0"/>
              <a:buChar char="•"/>
            </a:pPr>
            <a:r>
              <a:rPr lang="nb-NO" dirty="0"/>
              <a:t>Barnehage, </a:t>
            </a:r>
            <a:r>
              <a:rPr lang="nb-NO" dirty="0" err="1"/>
              <a:t>sfo</a:t>
            </a:r>
            <a:r>
              <a:rPr lang="nb-NO" dirty="0"/>
              <a:t>, grunnskole og </a:t>
            </a:r>
            <a:r>
              <a:rPr lang="nb-NO" dirty="0" err="1"/>
              <a:t>vgs</a:t>
            </a:r>
            <a:r>
              <a:rPr lang="nb-NO" dirty="0"/>
              <a:t> &amp; andre aktører</a:t>
            </a:r>
          </a:p>
          <a:p>
            <a:pPr marL="378900" lvl="1" indent="-342900">
              <a:lnSpc>
                <a:spcPct val="100000"/>
              </a:lnSpc>
              <a:buFont typeface="Arial" panose="020B0604020202020204" pitchFamily="34" charset="0"/>
              <a:buChar char="•"/>
            </a:pPr>
            <a:r>
              <a:rPr lang="nb-NO" dirty="0"/>
              <a:t>Hvordan kan grunnskolen og kulturskolen forsterke hverandre? </a:t>
            </a:r>
          </a:p>
          <a:p>
            <a:pPr marL="378900" lvl="1" indent="-342900">
              <a:lnSpc>
                <a:spcPct val="100000"/>
              </a:lnSpc>
              <a:buFont typeface="Arial" panose="020B0604020202020204" pitchFamily="34" charset="0"/>
              <a:buChar char="•"/>
            </a:pPr>
            <a:r>
              <a:rPr lang="nb-NO" dirty="0"/>
              <a:t>Samtalene rundt dette må starte i den enkelte kommune og region</a:t>
            </a:r>
          </a:p>
          <a:p>
            <a:pPr marL="378900" lvl="1" indent="-342900">
              <a:lnSpc>
                <a:spcPct val="100000"/>
              </a:lnSpc>
              <a:buFont typeface="Arial" panose="020B0604020202020204" pitchFamily="34" charset="0"/>
              <a:buChar char="•"/>
            </a:pPr>
            <a:r>
              <a:rPr lang="nb-NO" dirty="0"/>
              <a:t>Utgangspunkt i det som er de gode løsningene for barn og unge. </a:t>
            </a:r>
          </a:p>
          <a:p>
            <a:pPr marL="378900" lvl="1" indent="-342900">
              <a:lnSpc>
                <a:spcPct val="100000"/>
              </a:lnSpc>
              <a:buFont typeface="Arial" panose="020B0604020202020204" pitchFamily="34" charset="0"/>
              <a:buChar char="•"/>
            </a:pPr>
            <a:r>
              <a:rPr lang="nb-NO" dirty="0"/>
              <a:t>Hvem har kvalifisert meningsrett og definisjonsmakt </a:t>
            </a:r>
          </a:p>
          <a:p>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Kulturskolens plass i oppvekstfeltet</a:t>
            </a:r>
          </a:p>
        </p:txBody>
      </p:sp>
      <p:pic>
        <p:nvPicPr>
          <p:cNvPr id="5" name="Bilde 4" descr="Et bilde som inneholder tekst&#10;&#10;Automatisk generert beskrivelse">
            <a:extLst>
              <a:ext uri="{FF2B5EF4-FFF2-40B4-BE49-F238E27FC236}">
                <a16:creationId xmlns:a16="http://schemas.microsoft.com/office/drawing/2014/main" id="{E1233C45-D3F7-4837-B936-635EDA78A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173" y="1930929"/>
            <a:ext cx="3916862" cy="3916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5446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E1233C45-D3F7-4837-B936-635EDA78A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173" y="1930929"/>
            <a:ext cx="3916862" cy="3916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a:xfrm>
            <a:off x="3681529" y="1930929"/>
            <a:ext cx="4548071" cy="4251329"/>
          </a:xfrm>
        </p:spPr>
        <p:txBody>
          <a:bodyPr>
            <a:normAutofit/>
          </a:bodyPr>
          <a:lstStyle/>
          <a:p>
            <a:pPr>
              <a:lnSpc>
                <a:spcPct val="100000"/>
              </a:lnSpc>
              <a:spcBef>
                <a:spcPts val="600"/>
              </a:spcBef>
              <a:spcAft>
                <a:spcPts val="600"/>
              </a:spcAft>
            </a:pPr>
            <a:r>
              <a:rPr lang="nb-NO" sz="2000" dirty="0"/>
              <a:t>Fra temamøte om kunnskapsgrunnlaget til stortingsmelding 18:</a:t>
            </a:r>
          </a:p>
          <a:p>
            <a:pPr>
              <a:lnSpc>
                <a:spcPct val="100000"/>
              </a:lnSpc>
              <a:spcBef>
                <a:spcPts val="600"/>
              </a:spcBef>
              <a:spcAft>
                <a:spcPts val="600"/>
              </a:spcAft>
            </a:pPr>
            <a:endParaRPr lang="nb-NO" sz="2000" dirty="0"/>
          </a:p>
          <a:p>
            <a:pPr>
              <a:lnSpc>
                <a:spcPct val="100000"/>
              </a:lnSpc>
              <a:spcBef>
                <a:spcPts val="600"/>
              </a:spcBef>
              <a:spcAft>
                <a:spcPts val="600"/>
              </a:spcAft>
            </a:pPr>
            <a:r>
              <a:rPr lang="nb-NO" i="1" dirty="0"/>
              <a:t>Kulturskolen har et potensiale for å bidra når det gjelder å skape inkluderende lokalsamfunn og motvirke utenforskap. </a:t>
            </a:r>
          </a:p>
          <a:p>
            <a:pPr>
              <a:lnSpc>
                <a:spcPct val="100000"/>
              </a:lnSpc>
              <a:spcBef>
                <a:spcPts val="600"/>
              </a:spcBef>
              <a:spcAft>
                <a:spcPts val="600"/>
              </a:spcAft>
            </a:pPr>
            <a:r>
              <a:rPr lang="nb-NO" i="1" dirty="0"/>
              <a:t>Denne rollen må tydeliggjøres og utvikles. </a:t>
            </a: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3600" dirty="0"/>
              <a:t>Demokrati, medborgerskap, inkludering</a:t>
            </a:r>
          </a:p>
        </p:txBody>
      </p:sp>
    </p:spTree>
    <p:extLst>
      <p:ext uri="{BB962C8B-B14F-4D97-AF65-F5344CB8AC3E}">
        <p14:creationId xmlns:p14="http://schemas.microsoft.com/office/powerpoint/2010/main" val="3717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p:txBody>
          <a:bodyPr>
            <a:normAutofit/>
          </a:bodyPr>
          <a:lstStyle/>
          <a:p>
            <a:pPr lvl="0"/>
            <a:r>
              <a:rPr lang="nb-NO" sz="2000" dirty="0"/>
              <a:t>Mangfold og inkludering</a:t>
            </a:r>
          </a:p>
          <a:p>
            <a:pPr lvl="0"/>
            <a:r>
              <a:rPr lang="nb-NO" sz="2000" dirty="0"/>
              <a:t>Mestring og tilhørighet</a:t>
            </a:r>
          </a:p>
          <a:p>
            <a:pPr lvl="0"/>
            <a:r>
              <a:rPr lang="nb-NO" sz="2000" dirty="0"/>
              <a:t>Medvirkning</a:t>
            </a:r>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Viktige verdiområder</a:t>
            </a:r>
          </a:p>
        </p:txBody>
      </p:sp>
      <p:pic>
        <p:nvPicPr>
          <p:cNvPr id="6" name="Bilde 5">
            <a:extLst>
              <a:ext uri="{FF2B5EF4-FFF2-40B4-BE49-F238E27FC236}">
                <a16:creationId xmlns:a16="http://schemas.microsoft.com/office/drawing/2014/main" id="{5F9952F6-1699-483C-9390-6F099920C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82" y="419155"/>
            <a:ext cx="1789789" cy="17897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2307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686298C2-7858-4068-BA3A-D44225AD8DAF}"/>
              </a:ext>
            </a:extLst>
          </p:cNvPr>
          <p:cNvSpPr>
            <a:spLocks noGrp="1"/>
          </p:cNvSpPr>
          <p:nvPr>
            <p:ph idx="4294967295"/>
          </p:nvPr>
        </p:nvSpPr>
        <p:spPr/>
        <p:txBody>
          <a:bodyPr>
            <a:normAutofit/>
          </a:bodyPr>
          <a:lstStyle/>
          <a:p>
            <a:r>
              <a:rPr lang="nb-NO" dirty="0"/>
              <a:t>Arbeid med barn og unges medvirkning i kulturskolens virksomhet – og i det hele tatt i oppvekstfeltet, har et potensiale, og der bør og kan kulturskolene være en drivkraft</a:t>
            </a:r>
          </a:p>
          <a:p>
            <a:endParaRPr lang="nb-NO" dirty="0"/>
          </a:p>
          <a:p>
            <a:r>
              <a:rPr lang="nb-NO" dirty="0"/>
              <a:t>Tilgjengelighet for alle, har lenge vært en av kulturskolenes store utfordringer. Nå, med nye perspektiver på brukere, tilbud og rolle, kan dette bli en enda større utfordring </a:t>
            </a:r>
          </a:p>
          <a:p>
            <a:endParaRPr lang="nb-NO" dirty="0"/>
          </a:p>
        </p:txBody>
      </p:sp>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p:txBody>
          <a:bodyPr>
            <a:noAutofit/>
          </a:bodyPr>
          <a:lstStyle/>
          <a:p>
            <a:r>
              <a:rPr lang="nb-NO" sz="4000" dirty="0"/>
              <a:t>Tilgjengelighet og medvirkning</a:t>
            </a:r>
          </a:p>
        </p:txBody>
      </p:sp>
      <p:pic>
        <p:nvPicPr>
          <p:cNvPr id="6" name="Bilde 5">
            <a:extLst>
              <a:ext uri="{FF2B5EF4-FFF2-40B4-BE49-F238E27FC236}">
                <a16:creationId xmlns:a16="http://schemas.microsoft.com/office/drawing/2014/main" id="{5F9952F6-1699-483C-9390-6F099920C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82" y="419155"/>
            <a:ext cx="1789789" cy="17897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80286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D999DB85-624A-4115-8158-FFF45E368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639" y="1644030"/>
            <a:ext cx="4251329" cy="42513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Autofit/>
          </a:bodyPr>
          <a:lstStyle/>
          <a:p>
            <a:r>
              <a:rPr lang="nb-NO" sz="4000" dirty="0"/>
              <a:t>Gruppesnakk</a:t>
            </a:r>
          </a:p>
        </p:txBody>
      </p:sp>
      <p:sp>
        <p:nvSpPr>
          <p:cNvPr id="4" name="Snakkeboble: rektangel med avrundede hjørner 3">
            <a:extLst>
              <a:ext uri="{FF2B5EF4-FFF2-40B4-BE49-F238E27FC236}">
                <a16:creationId xmlns:a16="http://schemas.microsoft.com/office/drawing/2014/main" id="{1EA5B504-CB57-4BDF-87C1-3ABAAEC03FB6}"/>
              </a:ext>
            </a:extLst>
          </p:cNvPr>
          <p:cNvSpPr/>
          <p:nvPr/>
        </p:nvSpPr>
        <p:spPr>
          <a:xfrm>
            <a:off x="4194493" y="1644028"/>
            <a:ext cx="7631061" cy="4356079"/>
          </a:xfrm>
          <a:prstGeom prst="wedgeRoundRectCallout">
            <a:avLst>
              <a:gd name="adj1" fmla="val -70329"/>
              <a:gd name="adj2" fmla="val -30751"/>
              <a:gd name="adj3" fmla="val 16667"/>
            </a:avLst>
          </a:prstGeom>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85750" lvl="0" indent="-285750">
              <a:buFont typeface="Arial" panose="020B0604020202020204" pitchFamily="34" charset="0"/>
              <a:buChar char="•"/>
            </a:pPr>
            <a:r>
              <a:rPr lang="nb-NO" dirty="0"/>
              <a:t>Hva er viktige kjennetegn på fremtidsbilde av «kulturskolen som lokalt ressurssenter» i deres kommune?</a:t>
            </a:r>
          </a:p>
          <a:p>
            <a:pPr marL="285750" lvl="0" indent="-285750">
              <a:buFont typeface="Arial" panose="020B0604020202020204" pitchFamily="34" charset="0"/>
              <a:buChar char="•"/>
            </a:pPr>
            <a:r>
              <a:rPr lang="nb-NO" dirty="0"/>
              <a:t>Hvordan kan deres kommune nå nye og andre målgrupper enn tidligere, med utgangspunkt i kulturskolens potensiale?</a:t>
            </a:r>
          </a:p>
          <a:p>
            <a:pPr marL="285750" lvl="0" indent="-285750">
              <a:buFont typeface="Arial" panose="020B0604020202020204" pitchFamily="34" charset="0"/>
              <a:buChar char="•"/>
            </a:pPr>
            <a:r>
              <a:rPr lang="nb-NO" dirty="0"/>
              <a:t>Hvordan kan deres kommune bidra til større innbyggermedvirkning, både generelt og i kulturskolen spesielt, særlig blant barn og unge?</a:t>
            </a:r>
          </a:p>
        </p:txBody>
      </p:sp>
    </p:spTree>
    <p:extLst>
      <p:ext uri="{BB962C8B-B14F-4D97-AF65-F5344CB8AC3E}">
        <p14:creationId xmlns:p14="http://schemas.microsoft.com/office/powerpoint/2010/main" val="329300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D999DB85-624A-4115-8158-FFF45E368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639" y="1644030"/>
            <a:ext cx="4251329" cy="42513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Autofit/>
          </a:bodyPr>
          <a:lstStyle/>
          <a:p>
            <a:r>
              <a:rPr lang="nb-NO" sz="4000" dirty="0"/>
              <a:t>Gruppesnakk</a:t>
            </a:r>
          </a:p>
        </p:txBody>
      </p:sp>
      <p:sp>
        <p:nvSpPr>
          <p:cNvPr id="4" name="Snakkeboble: rektangel med avrundede hjørner 3">
            <a:extLst>
              <a:ext uri="{FF2B5EF4-FFF2-40B4-BE49-F238E27FC236}">
                <a16:creationId xmlns:a16="http://schemas.microsoft.com/office/drawing/2014/main" id="{1EA5B504-CB57-4BDF-87C1-3ABAAEC03FB6}"/>
              </a:ext>
            </a:extLst>
          </p:cNvPr>
          <p:cNvSpPr/>
          <p:nvPr/>
        </p:nvSpPr>
        <p:spPr>
          <a:xfrm>
            <a:off x="4194493" y="1644028"/>
            <a:ext cx="5124167" cy="4602660"/>
          </a:xfrm>
          <a:prstGeom prst="wedgeRoundRectCallout">
            <a:avLst>
              <a:gd name="adj1" fmla="val -82200"/>
              <a:gd name="adj2" fmla="val -29420"/>
              <a:gd name="adj3" fmla="val 16667"/>
            </a:avLst>
          </a:prstGeom>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nb-NO" dirty="0">
                <a:latin typeface="Calibri" panose="020F0502020204030204" pitchFamily="34" charset="0"/>
              </a:rPr>
              <a:t>Rammer</a:t>
            </a:r>
          </a:p>
          <a:p>
            <a:pPr marL="285750" indent="-285750">
              <a:buFont typeface="Arial" panose="020B0604020202020204" pitchFamily="34" charset="0"/>
              <a:buChar char="•"/>
            </a:pPr>
            <a:r>
              <a:rPr lang="nb-NO" dirty="0">
                <a:latin typeface="Calibri" panose="020F0502020204030204" pitchFamily="34" charset="0"/>
              </a:rPr>
              <a:t>30</a:t>
            </a:r>
            <a:r>
              <a:rPr lang="nb-NO" sz="1800" b="0" i="0" dirty="0">
                <a:effectLst/>
                <a:latin typeface="Calibri" panose="020F0502020204030204" pitchFamily="34" charset="0"/>
              </a:rPr>
              <a:t> minutter</a:t>
            </a:r>
          </a:p>
          <a:p>
            <a:pPr marL="285750" indent="-285750">
              <a:buFont typeface="Arial" panose="020B0604020202020204" pitchFamily="34" charset="0"/>
              <a:buChar char="•"/>
            </a:pPr>
            <a:r>
              <a:rPr lang="nb-NO" dirty="0">
                <a:latin typeface="Calibri" panose="020F0502020204030204" pitchFamily="34" charset="0"/>
              </a:rPr>
              <a:t>Velg en referent og tidtaker (mest hår)</a:t>
            </a:r>
          </a:p>
          <a:p>
            <a:pPr marL="285750" indent="-285750">
              <a:buFont typeface="Arial" panose="020B0604020202020204" pitchFamily="34" charset="0"/>
              <a:buChar char="•"/>
            </a:pPr>
            <a:r>
              <a:rPr lang="nb-NO" sz="1800" b="0" i="0" dirty="0">
                <a:effectLst/>
                <a:latin typeface="Calibri" panose="020F0502020204030204" pitchFamily="34" charset="0"/>
              </a:rPr>
              <a:t>Velg en ordstyrer og viddevakt (først bursdag)</a:t>
            </a:r>
          </a:p>
          <a:p>
            <a:pPr marL="285750" indent="-285750">
              <a:buFont typeface="Arial" panose="020B0604020202020204" pitchFamily="34" charset="0"/>
              <a:buChar char="•"/>
            </a:pPr>
            <a:r>
              <a:rPr lang="nb-NO" dirty="0">
                <a:latin typeface="Calibri" panose="020F0502020204030204" pitchFamily="34" charset="0"/>
              </a:rPr>
              <a:t>Start med første spørsmål:</a:t>
            </a:r>
          </a:p>
          <a:p>
            <a:pPr marL="742950" lvl="1" indent="-285750">
              <a:buFont typeface="Arial" panose="020B0604020202020204" pitchFamily="34" charset="0"/>
              <a:buChar char="•"/>
            </a:pPr>
            <a:r>
              <a:rPr lang="nb-NO" dirty="0">
                <a:latin typeface="Calibri" panose="020F0502020204030204" pitchFamily="34" charset="0"/>
              </a:rPr>
              <a:t>Kort runde rundt bordet</a:t>
            </a:r>
          </a:p>
          <a:p>
            <a:pPr marL="742950" lvl="1" indent="-285750">
              <a:buFont typeface="Arial" panose="020B0604020202020204" pitchFamily="34" charset="0"/>
              <a:buChar char="•"/>
            </a:pPr>
            <a:r>
              <a:rPr lang="nb-NO" b="0" i="0" dirty="0">
                <a:effectLst/>
                <a:latin typeface="Calibri" panose="020F0502020204030204" pitchFamily="34" charset="0"/>
              </a:rPr>
              <a:t>Dialog rundt det som er spilt inn</a:t>
            </a:r>
          </a:p>
          <a:p>
            <a:pPr marL="742950" lvl="1" indent="-285750">
              <a:buFont typeface="Arial" panose="020B0604020202020204" pitchFamily="34" charset="0"/>
              <a:buChar char="•"/>
            </a:pPr>
            <a:r>
              <a:rPr lang="nb-NO" dirty="0">
                <a:latin typeface="Calibri" panose="020F0502020204030204" pitchFamily="34" charset="0"/>
              </a:rPr>
              <a:t>Noter et til to konkrete forslag</a:t>
            </a:r>
          </a:p>
          <a:p>
            <a:r>
              <a:rPr lang="nb-NO" u="sng" dirty="0">
                <a:hlinkClick r:id="rId4"/>
              </a:rPr>
              <a:t>padlet.com/elin_kvernmoen/ledersamling03</a:t>
            </a:r>
            <a:endParaRPr lang="nb-NO" dirty="0"/>
          </a:p>
          <a:p>
            <a:pPr marL="742950" lvl="1" indent="-285750">
              <a:buFont typeface="Wingdings" panose="05000000000000000000" pitchFamily="2" charset="2"/>
              <a:buChar char="Ø"/>
            </a:pPr>
            <a:r>
              <a:rPr lang="nb-NO">
                <a:latin typeface="Calibri" panose="020F0502020204030204" pitchFamily="34" charset="0"/>
              </a:rPr>
              <a:t>Kjør </a:t>
            </a:r>
            <a:r>
              <a:rPr lang="nb-NO" dirty="0">
                <a:latin typeface="Calibri" panose="020F0502020204030204" pitchFamily="34" charset="0"/>
              </a:rPr>
              <a:t>samme runde på spørsmål to</a:t>
            </a:r>
          </a:p>
          <a:p>
            <a:pPr marL="742950" lvl="1" indent="-285750">
              <a:buFont typeface="Wingdings" panose="05000000000000000000" pitchFamily="2" charset="2"/>
              <a:buChar char="Ø"/>
            </a:pPr>
            <a:r>
              <a:rPr lang="nb-NO" b="0" i="0" dirty="0">
                <a:effectLst/>
                <a:latin typeface="Calibri" panose="020F0502020204030204" pitchFamily="34" charset="0"/>
              </a:rPr>
              <a:t>Kjør spørsmål tre om dere rekker</a:t>
            </a:r>
          </a:p>
          <a:p>
            <a:pPr marL="742950" lvl="1" indent="-285750">
              <a:buFont typeface="Wingdings" panose="05000000000000000000" pitchFamily="2" charset="2"/>
              <a:buChar char="Ø"/>
            </a:pPr>
            <a:r>
              <a:rPr lang="nb-NO" dirty="0">
                <a:latin typeface="Calibri" panose="020F0502020204030204" pitchFamily="34" charset="0"/>
              </a:rPr>
              <a:t>Referenten spiller kort inn konkrete forslag i plenum. (15 min til </a:t>
            </a:r>
            <a:r>
              <a:rPr lang="nb-NO" dirty="0" err="1">
                <a:latin typeface="Calibri" panose="020F0502020204030204" pitchFamily="34" charset="0"/>
              </a:rPr>
              <a:t>oppsum</a:t>
            </a:r>
            <a:r>
              <a:rPr lang="nb-NO" dirty="0">
                <a:latin typeface="Calibri" panose="020F0502020204030204" pitchFamily="34" charset="0"/>
              </a:rPr>
              <a:t>.)</a:t>
            </a:r>
            <a:endParaRPr lang="nb-NO" b="0" i="0" dirty="0">
              <a:effectLst/>
              <a:latin typeface="Calibri" panose="020F0502020204030204" pitchFamily="34" charset="0"/>
            </a:endParaRPr>
          </a:p>
        </p:txBody>
      </p:sp>
    </p:spTree>
    <p:extLst>
      <p:ext uri="{BB962C8B-B14F-4D97-AF65-F5344CB8AC3E}">
        <p14:creationId xmlns:p14="http://schemas.microsoft.com/office/powerpoint/2010/main" val="335187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D35E2D0C-715D-4B6B-85D3-DD55985BC5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9083" y="1930929"/>
            <a:ext cx="4251329" cy="42513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Autofit/>
          </a:bodyPr>
          <a:lstStyle/>
          <a:p>
            <a:r>
              <a:rPr lang="nb-NO" sz="4000" dirty="0"/>
              <a:t>Hva snakket dere om?</a:t>
            </a:r>
          </a:p>
        </p:txBody>
      </p:sp>
    </p:spTree>
    <p:extLst>
      <p:ext uri="{BB962C8B-B14F-4D97-AF65-F5344CB8AC3E}">
        <p14:creationId xmlns:p14="http://schemas.microsoft.com/office/powerpoint/2010/main" val="2475842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F4BD9B27-C29A-47D0-A2F4-CE8F9FCBFA29}"/>
              </a:ext>
            </a:extLst>
          </p:cNvPr>
          <p:cNvPicPr>
            <a:picLocks noChangeAspect="1"/>
          </p:cNvPicPr>
          <p:nvPr/>
        </p:nvPicPr>
        <p:blipFill rotWithShape="1">
          <a:blip r:embed="rId3">
            <a:extLst>
              <a:ext uri="{28A0092B-C50C-407E-A947-70E740481C1C}">
                <a14:useLocalDpi xmlns:a14="http://schemas.microsoft.com/office/drawing/2010/main" val="0"/>
              </a:ext>
            </a:extLst>
          </a:blip>
          <a:srcRect b="3677"/>
          <a:stretch/>
        </p:blipFill>
        <p:spPr>
          <a:xfrm>
            <a:off x="3681529" y="1930929"/>
            <a:ext cx="7846438" cy="4251329"/>
          </a:xfrm>
          <a:prstGeom prst="ellipse">
            <a:avLst/>
          </a:prstGeom>
          <a:no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ittel 2">
            <a:extLst>
              <a:ext uri="{FF2B5EF4-FFF2-40B4-BE49-F238E27FC236}">
                <a16:creationId xmlns:a16="http://schemas.microsoft.com/office/drawing/2014/main" id="{1D156889-A61A-42E8-968F-9C10C9608283}"/>
              </a:ext>
            </a:extLst>
          </p:cNvPr>
          <p:cNvSpPr>
            <a:spLocks noGrp="1"/>
          </p:cNvSpPr>
          <p:nvPr>
            <p:ph type="title"/>
          </p:nvPr>
        </p:nvSpPr>
        <p:spPr>
          <a:xfrm>
            <a:off x="3681987" y="962641"/>
            <a:ext cx="7845981" cy="389910"/>
          </a:xfrm>
        </p:spPr>
        <p:txBody>
          <a:bodyPr wrap="square" anchor="ctr">
            <a:noAutofit/>
          </a:bodyPr>
          <a:lstStyle/>
          <a:p>
            <a:r>
              <a:rPr lang="nb-NO" sz="4000" dirty="0"/>
              <a:t>Takk for innsatsen!</a:t>
            </a:r>
          </a:p>
        </p:txBody>
      </p:sp>
    </p:spTree>
    <p:extLst>
      <p:ext uri="{BB962C8B-B14F-4D97-AF65-F5344CB8AC3E}">
        <p14:creationId xmlns:p14="http://schemas.microsoft.com/office/powerpoint/2010/main" val="2278420715"/>
      </p:ext>
    </p:extLst>
  </p:cSld>
  <p:clrMapOvr>
    <a:masterClrMapping/>
  </p:clrMapOvr>
</p:sld>
</file>

<file path=ppt/theme/theme1.xml><?xml version="1.0" encoding="utf-8"?>
<a:theme xmlns:a="http://schemas.openxmlformats.org/drawingml/2006/main" name="5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D003EE09-0EF5-4D68-BF70-B338AF19FF73}"/>
    </a:ext>
  </a:extLst>
</a:theme>
</file>

<file path=ppt/theme/theme2.xml><?xml version="1.0" encoding="utf-8"?>
<a:theme xmlns:a="http://schemas.openxmlformats.org/drawingml/2006/main" name="6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5FBE5AEC-068D-463E-BECF-4B90FC9F043C}"/>
    </a:ext>
  </a:extLst>
</a:theme>
</file>

<file path=ppt/theme/theme3.xml><?xml version="1.0" encoding="utf-8"?>
<a:theme xmlns:a="http://schemas.openxmlformats.org/drawingml/2006/main" name="7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AD20015E-2096-4147-A543-8F09D9C4583F}"/>
    </a:ext>
  </a:extLst>
</a:theme>
</file>

<file path=ppt/theme/theme4.xml><?xml version="1.0" encoding="utf-8"?>
<a:theme xmlns:a="http://schemas.openxmlformats.org/drawingml/2006/main" name="8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7BF37375-C9D9-4E9B-B56A-8598A0D26CFC}"/>
    </a:ext>
  </a:extLst>
</a:theme>
</file>

<file path=ppt/theme/theme5.xml><?xml version="1.0" encoding="utf-8"?>
<a:theme xmlns:a="http://schemas.openxmlformats.org/drawingml/2006/main" name="9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64F5BF79-A579-4E02-B25F-8AF5ED39779C}"/>
    </a:ext>
  </a:extLst>
</a:theme>
</file>

<file path=ppt/theme/theme6.xml><?xml version="1.0" encoding="utf-8"?>
<a:theme xmlns:a="http://schemas.openxmlformats.org/drawingml/2006/main" name="10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42E4DC68-644D-4EC5-9F14-4F66B7F491BC}"/>
    </a:ext>
  </a:extLst>
</a:theme>
</file>

<file path=ppt/theme/theme7.xml><?xml version="1.0" encoding="utf-8"?>
<a:theme xmlns:a="http://schemas.openxmlformats.org/drawingml/2006/main" name="11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C153EE92-ED33-4C60-8ECF-A825127CFA78}"/>
    </a:ext>
  </a:extLst>
</a:theme>
</file>

<file path=ppt/theme/theme8.xml><?xml version="1.0" encoding="utf-8"?>
<a:theme xmlns:a="http://schemas.openxmlformats.org/drawingml/2006/main" name="12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E9A1B093-485A-407C-A296-38CA726F8D3A}" vid="{CB5BC59F-E597-43DF-85E7-1B57E2988AA0}"/>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817</TotalTime>
  <Words>2555</Words>
  <Application>Microsoft Office PowerPoint</Application>
  <PresentationFormat>Widescreen</PresentationFormat>
  <Paragraphs>162</Paragraphs>
  <Slides>16</Slides>
  <Notes>16</Notes>
  <HiddenSlides>0</HiddenSlides>
  <MMClips>0</MMClips>
  <ScaleCrop>false</ScaleCrop>
  <HeadingPairs>
    <vt:vector size="6" baseType="variant">
      <vt:variant>
        <vt:lpstr>Brukte skrifter</vt:lpstr>
      </vt:variant>
      <vt:variant>
        <vt:i4>7</vt:i4>
      </vt:variant>
      <vt:variant>
        <vt:lpstr>Tema</vt:lpstr>
      </vt:variant>
      <vt:variant>
        <vt:i4>8</vt:i4>
      </vt:variant>
      <vt:variant>
        <vt:lpstr>Lysbildetitler</vt:lpstr>
      </vt:variant>
      <vt:variant>
        <vt:i4>16</vt:i4>
      </vt:variant>
    </vt:vector>
  </HeadingPairs>
  <TitlesOfParts>
    <vt:vector size="31" baseType="lpstr">
      <vt:lpstr>Arial</vt:lpstr>
      <vt:lpstr>Arial Nova Cond</vt:lpstr>
      <vt:lpstr>Calibri</vt:lpstr>
      <vt:lpstr>Courier New</vt:lpstr>
      <vt:lpstr>Symbol</vt:lpstr>
      <vt:lpstr>Times New Roman</vt:lpstr>
      <vt:lpstr>Wingdings</vt:lpstr>
      <vt:lpstr>5_Office tema</vt:lpstr>
      <vt:lpstr>6_Office tema</vt:lpstr>
      <vt:lpstr>7_Office tema</vt:lpstr>
      <vt:lpstr>8_Office tema</vt:lpstr>
      <vt:lpstr>9_Office tema</vt:lpstr>
      <vt:lpstr>10_Office tema</vt:lpstr>
      <vt:lpstr>11_Office tema</vt:lpstr>
      <vt:lpstr>12_Office tema</vt:lpstr>
      <vt:lpstr>- På vei mot Fremtidens kulturskole</vt:lpstr>
      <vt:lpstr>Til forberedelse</vt:lpstr>
      <vt:lpstr>- På vei mot Fremtidens kulturskole</vt:lpstr>
      <vt:lpstr>Lokalt ressurssenter</vt:lpstr>
      <vt:lpstr>Livsløpsperspektivet</vt:lpstr>
      <vt:lpstr>Helhet og sammenheng</vt:lpstr>
      <vt:lpstr>Kulturskolens formål</vt:lpstr>
      <vt:lpstr>Praktisk og estetisk innhold</vt:lpstr>
      <vt:lpstr>Kulturskolens plass i oppvekstfeltet</vt:lpstr>
      <vt:lpstr>Demokrati, medborgerskap, inkludering</vt:lpstr>
      <vt:lpstr>Viktige verdiområder</vt:lpstr>
      <vt:lpstr>Tilgjengelighet og medvirkning</vt:lpstr>
      <vt:lpstr>Gruppesnakk</vt:lpstr>
      <vt:lpstr>Gruppesnakk</vt:lpstr>
      <vt:lpstr>Hva snakket dere om?</vt:lpstr>
      <vt:lpstr>Takk for innsatsen!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 arbeide med rammeplanen</dc:title>
  <dc:creator>Torkel Øien</dc:creator>
  <cp:lastModifiedBy>Torkel Øien</cp:lastModifiedBy>
  <cp:revision>9</cp:revision>
  <dcterms:created xsi:type="dcterms:W3CDTF">2021-01-04T06:32:04Z</dcterms:created>
  <dcterms:modified xsi:type="dcterms:W3CDTF">2021-04-27T04:52:14Z</dcterms:modified>
</cp:coreProperties>
</file>